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4029" r:id="rId2"/>
  </p:sldMasterIdLst>
  <p:notesMasterIdLst>
    <p:notesMasterId r:id="rId34"/>
  </p:notesMasterIdLst>
  <p:sldIdLst>
    <p:sldId id="256" r:id="rId3"/>
    <p:sldId id="353" r:id="rId4"/>
    <p:sldId id="407" r:id="rId5"/>
    <p:sldId id="410" r:id="rId6"/>
    <p:sldId id="445" r:id="rId7"/>
    <p:sldId id="434" r:id="rId8"/>
    <p:sldId id="435" r:id="rId9"/>
    <p:sldId id="436" r:id="rId10"/>
    <p:sldId id="437" r:id="rId11"/>
    <p:sldId id="438" r:id="rId12"/>
    <p:sldId id="439" r:id="rId13"/>
    <p:sldId id="444" r:id="rId14"/>
    <p:sldId id="443" r:id="rId15"/>
    <p:sldId id="425" r:id="rId16"/>
    <p:sldId id="426" r:id="rId17"/>
    <p:sldId id="415" r:id="rId18"/>
    <p:sldId id="416" r:id="rId19"/>
    <p:sldId id="419" r:id="rId20"/>
    <p:sldId id="420" r:id="rId21"/>
    <p:sldId id="421" r:id="rId22"/>
    <p:sldId id="422" r:id="rId23"/>
    <p:sldId id="423" r:id="rId24"/>
    <p:sldId id="431" r:id="rId25"/>
    <p:sldId id="446" r:id="rId26"/>
    <p:sldId id="427" r:id="rId27"/>
    <p:sldId id="429" r:id="rId28"/>
    <p:sldId id="430" r:id="rId29"/>
    <p:sldId id="428" r:id="rId30"/>
    <p:sldId id="432" r:id="rId31"/>
    <p:sldId id="447" r:id="rId32"/>
    <p:sldId id="424"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Lucida Console" pitchFamily="49" charset="0"/>
        <a:ea typeface="+mn-ea"/>
        <a:cs typeface="+mn-cs"/>
      </a:defRPr>
    </a:lvl1pPr>
    <a:lvl2pPr marL="457200" algn="l" rtl="0" fontAlgn="base">
      <a:spcBef>
        <a:spcPct val="0"/>
      </a:spcBef>
      <a:spcAft>
        <a:spcPct val="0"/>
      </a:spcAft>
      <a:defRPr kern="1200">
        <a:solidFill>
          <a:schemeClr val="tx1"/>
        </a:solidFill>
        <a:latin typeface="Lucida Console" pitchFamily="49" charset="0"/>
        <a:ea typeface="+mn-ea"/>
        <a:cs typeface="+mn-cs"/>
      </a:defRPr>
    </a:lvl2pPr>
    <a:lvl3pPr marL="914400" algn="l" rtl="0" fontAlgn="base">
      <a:spcBef>
        <a:spcPct val="0"/>
      </a:spcBef>
      <a:spcAft>
        <a:spcPct val="0"/>
      </a:spcAft>
      <a:defRPr kern="1200">
        <a:solidFill>
          <a:schemeClr val="tx1"/>
        </a:solidFill>
        <a:latin typeface="Lucida Console" pitchFamily="49" charset="0"/>
        <a:ea typeface="+mn-ea"/>
        <a:cs typeface="+mn-cs"/>
      </a:defRPr>
    </a:lvl3pPr>
    <a:lvl4pPr marL="1371600" algn="l" rtl="0" fontAlgn="base">
      <a:spcBef>
        <a:spcPct val="0"/>
      </a:spcBef>
      <a:spcAft>
        <a:spcPct val="0"/>
      </a:spcAft>
      <a:defRPr kern="1200">
        <a:solidFill>
          <a:schemeClr val="tx1"/>
        </a:solidFill>
        <a:latin typeface="Lucida Console" pitchFamily="49" charset="0"/>
        <a:ea typeface="+mn-ea"/>
        <a:cs typeface="+mn-cs"/>
      </a:defRPr>
    </a:lvl4pPr>
    <a:lvl5pPr marL="1828800" algn="l" rtl="0" fontAlgn="base">
      <a:spcBef>
        <a:spcPct val="0"/>
      </a:spcBef>
      <a:spcAft>
        <a:spcPct val="0"/>
      </a:spcAft>
      <a:defRPr kern="1200">
        <a:solidFill>
          <a:schemeClr val="tx1"/>
        </a:solidFill>
        <a:latin typeface="Lucida Console" pitchFamily="49" charset="0"/>
        <a:ea typeface="+mn-ea"/>
        <a:cs typeface="+mn-cs"/>
      </a:defRPr>
    </a:lvl5pPr>
    <a:lvl6pPr marL="2286000" algn="l" defTabSz="914400" rtl="0" eaLnBrk="1" latinLnBrk="0" hangingPunct="1">
      <a:defRPr kern="1200">
        <a:solidFill>
          <a:schemeClr val="tx1"/>
        </a:solidFill>
        <a:latin typeface="Lucida Console" pitchFamily="49" charset="0"/>
        <a:ea typeface="+mn-ea"/>
        <a:cs typeface="+mn-cs"/>
      </a:defRPr>
    </a:lvl6pPr>
    <a:lvl7pPr marL="2743200" algn="l" defTabSz="914400" rtl="0" eaLnBrk="1" latinLnBrk="0" hangingPunct="1">
      <a:defRPr kern="1200">
        <a:solidFill>
          <a:schemeClr val="tx1"/>
        </a:solidFill>
        <a:latin typeface="Lucida Console" pitchFamily="49" charset="0"/>
        <a:ea typeface="+mn-ea"/>
        <a:cs typeface="+mn-cs"/>
      </a:defRPr>
    </a:lvl7pPr>
    <a:lvl8pPr marL="3200400" algn="l" defTabSz="914400" rtl="0" eaLnBrk="1" latinLnBrk="0" hangingPunct="1">
      <a:defRPr kern="1200">
        <a:solidFill>
          <a:schemeClr val="tx1"/>
        </a:solidFill>
        <a:latin typeface="Lucida Console" pitchFamily="49" charset="0"/>
        <a:ea typeface="+mn-ea"/>
        <a:cs typeface="+mn-cs"/>
      </a:defRPr>
    </a:lvl8pPr>
    <a:lvl9pPr marL="3657600" algn="l" defTabSz="914400" rtl="0" eaLnBrk="1" latinLnBrk="0" hangingPunct="1">
      <a:defRPr kern="1200">
        <a:solidFill>
          <a:schemeClr val="tx1"/>
        </a:solidFill>
        <a:latin typeface="Lucida Console"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0000FF"/>
    <a:srgbClr val="6699FF"/>
    <a:srgbClr val="FFFF00"/>
    <a:srgbClr val="FF00FF"/>
    <a:srgbClr val="00FFFF"/>
    <a:srgbClr val="00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8" autoAdjust="0"/>
    <p:restoredTop sz="96482" autoAdjust="0"/>
  </p:normalViewPr>
  <p:slideViewPr>
    <p:cSldViewPr>
      <p:cViewPr>
        <p:scale>
          <a:sx n="70" d="100"/>
          <a:sy n="70" d="100"/>
        </p:scale>
        <p:origin x="-1296" y="-15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11" Type="http://schemas.openxmlformats.org/officeDocument/2006/relationships/image" Target="../media/image52.wmf"/><Relationship Id="rId5" Type="http://schemas.openxmlformats.org/officeDocument/2006/relationships/image" Target="../media/image46.wmf"/><Relationship Id="rId10" Type="http://schemas.openxmlformats.org/officeDocument/2006/relationships/image" Target="../media/image51.wmf"/><Relationship Id="rId4" Type="http://schemas.openxmlformats.org/officeDocument/2006/relationships/image" Target="../media/image45.wmf"/><Relationship Id="rId9" Type="http://schemas.openxmlformats.org/officeDocument/2006/relationships/image" Target="../media/image5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11" Type="http://schemas.openxmlformats.org/officeDocument/2006/relationships/image" Target="../media/image52.wmf"/><Relationship Id="rId5" Type="http://schemas.openxmlformats.org/officeDocument/2006/relationships/image" Target="../media/image46.wmf"/><Relationship Id="rId10" Type="http://schemas.openxmlformats.org/officeDocument/2006/relationships/image" Target="../media/image51.wmf"/><Relationship Id="rId4" Type="http://schemas.openxmlformats.org/officeDocument/2006/relationships/image" Target="../media/image45.wmf"/><Relationship Id="rId9" Type="http://schemas.openxmlformats.org/officeDocument/2006/relationships/image" Target="../media/image50.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11" Type="http://schemas.openxmlformats.org/officeDocument/2006/relationships/image" Target="../media/image52.wmf"/><Relationship Id="rId5" Type="http://schemas.openxmlformats.org/officeDocument/2006/relationships/image" Target="../media/image46.wmf"/><Relationship Id="rId10" Type="http://schemas.openxmlformats.org/officeDocument/2006/relationships/image" Target="../media/image51.wmf"/><Relationship Id="rId4" Type="http://schemas.openxmlformats.org/officeDocument/2006/relationships/image" Target="../media/image45.wmf"/><Relationship Id="rId9" Type="http://schemas.openxmlformats.org/officeDocument/2006/relationships/image" Target="../media/image5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96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Klepnutím lze upravit styly předlohy textu.</a:t>
            </a:r>
          </a:p>
          <a:p>
            <a:pPr lvl="1"/>
            <a:r>
              <a:rPr lang="en-US" noProof="0" smtClean="0"/>
              <a:t>Druhá úroveň</a:t>
            </a:r>
          </a:p>
          <a:p>
            <a:pPr lvl="2"/>
            <a:r>
              <a:rPr lang="en-US" noProof="0" smtClean="0"/>
              <a:t>Třetí úroveň</a:t>
            </a:r>
          </a:p>
          <a:p>
            <a:pPr lvl="3"/>
            <a:r>
              <a:rPr lang="en-US" noProof="0" smtClean="0"/>
              <a:t>Čtvrtá úroveň</a:t>
            </a:r>
          </a:p>
          <a:p>
            <a:pPr lvl="4"/>
            <a:r>
              <a:rPr lang="en-US" noProof="0" smtClean="0"/>
              <a:t>Pátá úroveň</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2355CD7-6240-484C-8577-20AE7FF5433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111835F2-9428-4E1E-A756-565B782300C6}" type="slidenum">
              <a:rPr lang="en-US" smtClean="0">
                <a:latin typeface="Arial" pitchFamily="34" charset="0"/>
              </a:rPr>
              <a:pPr/>
              <a:t>2</a:t>
            </a:fld>
            <a:endParaRPr lang="en-US" smtClean="0">
              <a:latin typeface="Arial" pitchFamily="3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smtClean="0">
                <a:latin typeface="Arial" pitchFamily="34" charset="0"/>
              </a:rPr>
              <a:t>The term “global illumination” embraces many lighting effects encountered in real world. Some of them are shown on this slide.</a:t>
            </a:r>
            <a:endParaRPr lang="cs-CZ"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FFD011-EAFC-46FF-BD79-9293FAB85F5F}"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p>
            <a:r>
              <a:rPr lang="cs-CZ" smtClean="0">
                <a:latin typeface="Arial" pitchFamily="34" charset="0"/>
              </a:rPr>
              <a:t>Practical Global Illumination With Irradiance Caching </a:t>
            </a:r>
            <a:endParaRPr lang="en-US" smtClean="0">
              <a:latin typeface="Arial" pitchFamily="34" charset="0"/>
            </a:endParaRPr>
          </a:p>
          <a:p>
            <a:r>
              <a:rPr lang="en-US" smtClean="0">
                <a:latin typeface="Arial" pitchFamily="34" charset="0"/>
              </a:rPr>
              <a:t>(SIGRAPH 2008 Class)</a:t>
            </a:r>
            <a:endParaRPr lang="cs-CZ" smtClean="0">
              <a:latin typeface="Arial" pitchFamily="34" charset="0"/>
            </a:endParaRPr>
          </a:p>
          <a:p>
            <a:endParaRPr lang="cs-CZ" smtClean="0">
              <a:latin typeface="Arial" pitchFamily="34" charset="0"/>
            </a:endParaRPr>
          </a:p>
        </p:txBody>
      </p:sp>
      <p:sp>
        <p:nvSpPr>
          <p:cNvPr id="26627" name="Rectangle 3"/>
          <p:cNvSpPr>
            <a:spLocks noGrp="1" noChangeArrowheads="1"/>
          </p:cNvSpPr>
          <p:nvPr>
            <p:ph type="dt" sz="quarter" idx="1"/>
          </p:nvPr>
        </p:nvSpPr>
        <p:spPr>
          <a:noFill/>
        </p:spPr>
        <p:txBody>
          <a:bodyPr/>
          <a:lstStyle/>
          <a:p>
            <a:r>
              <a:rPr lang="cs-CZ" smtClean="0">
                <a:latin typeface="Arial" pitchFamily="34" charset="0"/>
              </a:rPr>
              <a:t>August 2008</a:t>
            </a:r>
          </a:p>
        </p:txBody>
      </p:sp>
      <p:sp>
        <p:nvSpPr>
          <p:cNvPr id="26628" name="Rectangle 6"/>
          <p:cNvSpPr>
            <a:spLocks noGrp="1" noChangeArrowheads="1"/>
          </p:cNvSpPr>
          <p:nvPr>
            <p:ph type="ftr" sz="quarter" idx="4"/>
          </p:nvPr>
        </p:nvSpPr>
        <p:spPr>
          <a:noFill/>
        </p:spPr>
        <p:txBody>
          <a:bodyPr/>
          <a:lstStyle/>
          <a:p>
            <a:r>
              <a:rPr lang="cs-CZ" smtClean="0">
                <a:latin typeface="Arial" pitchFamily="34" charset="0"/>
              </a:rPr>
              <a:t>J. Křivánek</a:t>
            </a:r>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a:ln/>
        </p:spPr>
        <p:txBody>
          <a:bodyPr/>
          <a:lstStyle/>
          <a:p>
            <a:pPr eaLnBrk="1" hangingPunct="1"/>
            <a:r>
              <a:rPr lang="en-US" smtClean="0">
                <a:latin typeface="Arial" pitchFamily="34" charset="0"/>
              </a:rPr>
              <a:t>For a given, fixed, outgoing direction, the BRDF lobe is a hemispherical function. We represent this function by (hemi)spherical harmonics. We discretize the outgoing directions and for each discrete outgoing direction, we compute the coefficient vector representing the BRDF lobe. This is done in pre-process.</a:t>
            </a:r>
            <a:endParaRPr lang="cs-CZ"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p:spPr>
        <p:txBody>
          <a:bodyPr/>
          <a:lstStyle/>
          <a:p>
            <a:r>
              <a:rPr lang="cs-CZ" smtClean="0">
                <a:latin typeface="Arial" pitchFamily="34" charset="0"/>
              </a:rPr>
              <a:t>Practical Global Illumination With Irradiance Caching </a:t>
            </a:r>
            <a:endParaRPr lang="en-US" smtClean="0">
              <a:latin typeface="Arial" pitchFamily="34" charset="0"/>
            </a:endParaRPr>
          </a:p>
          <a:p>
            <a:r>
              <a:rPr lang="en-US" smtClean="0">
                <a:latin typeface="Arial" pitchFamily="34" charset="0"/>
              </a:rPr>
              <a:t>(SIGRAPH 2008 Class)</a:t>
            </a:r>
            <a:endParaRPr lang="cs-CZ" smtClean="0">
              <a:latin typeface="Arial" pitchFamily="34" charset="0"/>
            </a:endParaRPr>
          </a:p>
          <a:p>
            <a:endParaRPr lang="cs-CZ" smtClean="0">
              <a:latin typeface="Arial" pitchFamily="34" charset="0"/>
            </a:endParaRPr>
          </a:p>
        </p:txBody>
      </p:sp>
      <p:sp>
        <p:nvSpPr>
          <p:cNvPr id="27651" name="Rectangle 3"/>
          <p:cNvSpPr>
            <a:spLocks noGrp="1" noChangeArrowheads="1"/>
          </p:cNvSpPr>
          <p:nvPr>
            <p:ph type="dt" sz="quarter" idx="1"/>
          </p:nvPr>
        </p:nvSpPr>
        <p:spPr>
          <a:noFill/>
        </p:spPr>
        <p:txBody>
          <a:bodyPr/>
          <a:lstStyle/>
          <a:p>
            <a:r>
              <a:rPr lang="cs-CZ" smtClean="0">
                <a:latin typeface="Arial" pitchFamily="34" charset="0"/>
              </a:rPr>
              <a:t>August 2008</a:t>
            </a:r>
          </a:p>
        </p:txBody>
      </p:sp>
      <p:sp>
        <p:nvSpPr>
          <p:cNvPr id="27652" name="Rectangle 6"/>
          <p:cNvSpPr>
            <a:spLocks noGrp="1" noChangeArrowheads="1"/>
          </p:cNvSpPr>
          <p:nvPr>
            <p:ph type="ftr" sz="quarter" idx="4"/>
          </p:nvPr>
        </p:nvSpPr>
        <p:spPr>
          <a:noFill/>
        </p:spPr>
        <p:txBody>
          <a:bodyPr/>
          <a:lstStyle/>
          <a:p>
            <a:r>
              <a:rPr lang="cs-CZ" smtClean="0">
                <a:latin typeface="Arial" pitchFamily="34" charset="0"/>
              </a:rPr>
              <a:t>J. Křivánek</a:t>
            </a:r>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p:spPr>
        <p:txBody>
          <a:bodyPr/>
          <a:lstStyle/>
          <a:p>
            <a:pPr eaLnBrk="1" hangingPunct="1"/>
            <a:r>
              <a:rPr lang="en-US" smtClean="0">
                <a:latin typeface="Arial" pitchFamily="34" charset="0"/>
              </a:rPr>
              <a:t>To make the evaluation of the illumination integral fast, we take advantage of the dot-product property of orthonormal bases (which spherical and hemispherical harmonics are): Integral of the product of two functions can be computed as the dot product of the coefficient vectors of these function with respect to the basis. So if we represent the BRDF times the cosine term using (hemi)spherical harmonics, all we need to do in order to compute the outgoing radiance is to dot the BRDF coefficients with the incoming radiance coefficients. </a:t>
            </a:r>
            <a:endParaRPr lang="cs-CZ"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a:p>
        </p:txBody>
      </p:sp>
      <p:sp>
        <p:nvSpPr>
          <p:cNvPr id="60418" name="Rectangle 2"/>
          <p:cNvSpPr>
            <a:spLocks noGrp="1" noChangeArrowheads="1"/>
          </p:cNvSpPr>
          <p:nvPr>
            <p:ph type="ctrTitle"/>
          </p:nvPr>
        </p:nvSpPr>
        <p:spPr>
          <a:xfrm>
            <a:off x="914400" y="1524000"/>
            <a:ext cx="7623175" cy="1752600"/>
          </a:xfrm>
        </p:spPr>
        <p:txBody>
          <a:bodyPr/>
          <a:lstStyle>
            <a:lvl1pPr>
              <a:defRPr sz="3600"/>
            </a:lvl1pPr>
          </a:lstStyle>
          <a:p>
            <a:r>
              <a:rPr lang="en-US" altLang="en-US"/>
              <a:t>Klepnutím lze upravit styl předlohy nadpisů.</a:t>
            </a:r>
          </a:p>
        </p:txBody>
      </p:sp>
      <p:sp>
        <p:nvSpPr>
          <p:cNvPr id="6041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200"/>
            </a:lvl1pPr>
          </a:lstStyle>
          <a:p>
            <a:r>
              <a:rPr lang="en-US" altLang="en-US"/>
              <a:t>Klepnutím lze upravit styl předlohy podnadpisů.</a:t>
            </a:r>
          </a:p>
        </p:txBody>
      </p:sp>
      <p:sp>
        <p:nvSpPr>
          <p:cNvPr id="6" name="Rectangle 4"/>
          <p:cNvSpPr>
            <a:spLocks noGrp="1" noChangeArrowheads="1"/>
          </p:cNvSpPr>
          <p:nvPr>
            <p:ph type="dt" sz="half" idx="10"/>
          </p:nvPr>
        </p:nvSpPr>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p:txBody>
          <a:bodyPr/>
          <a:lstStyle>
            <a:lvl1pPr>
              <a:defRPr/>
            </a:lvl1pPr>
          </a:lstStyle>
          <a:p>
            <a:pPr>
              <a:defRPr/>
            </a:pPr>
            <a:fld id="{D2446363-AF47-4F4E-9A93-637EF646FD44}"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A0773D3-E2FC-4A27-8F87-D598EE9D5692}"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D0A90F5-EE0B-4FB5-B327-8120FCE8135A}"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87D76EE8-01E5-499D-B734-727B327DDDA4}"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0089020-81AB-455A-82E9-8D7FB394E056}"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30725"/>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EBC3C41-0271-44FE-9B7B-63B1727B530B}"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EAF3CC3-7384-4FF5-99AF-6858315DB652}"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94578FE-DE44-4124-AB55-375DD09D5E57}"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A700746-E7DA-4FC4-8993-EE3D7BB30C9E}"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sz="half" idx="10"/>
          </p:nvPr>
        </p:nvSpPr>
        <p:spPr>
          <a:ln/>
        </p:spPr>
        <p:txBody>
          <a:bodyPr/>
          <a:lstStyle>
            <a:lvl1pPr>
              <a:defRPr/>
            </a:lvl1pPr>
          </a:lstStyle>
          <a:p>
            <a:fld id="{16106F34-6F2F-4716-A7EC-D1845DD5D1E7}" type="datetime1">
              <a:rPr lang="en-US" smtClean="0">
                <a:solidFill>
                  <a:srgbClr val="FFFFFF"/>
                </a:solidFill>
              </a:rPr>
              <a:pPr/>
              <a:t>5/10/2012</a:t>
            </a:fld>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363399A5-7D58-400F-8222-FEFF6E9CA5C1}" type="slidenum">
              <a:rPr lang="en-US">
                <a:solidFill>
                  <a:srgbClr val="FFFFFF"/>
                </a:solidFill>
              </a:rPr>
              <a:pPr>
                <a:defRPr/>
              </a:pPr>
              <a:t>‹#›</a:t>
            </a:fld>
            <a:endParaRPr lang="en-US" dirty="0">
              <a:solidFill>
                <a:srgbClr val="FFFFFF"/>
              </a:solidFill>
            </a:endParaRPr>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dt" sz="half" idx="10"/>
          </p:nvPr>
        </p:nvSpPr>
        <p:spPr>
          <a:ln/>
        </p:spPr>
        <p:txBody>
          <a:bodyPr/>
          <a:lstStyle>
            <a:lvl1pPr>
              <a:defRPr/>
            </a:lvl1pPr>
          </a:lstStyle>
          <a:p>
            <a:fld id="{42943C3E-55C6-43A3-B3C9-740CC03875BA}" type="datetime1">
              <a:rPr lang="en-US" smtClean="0">
                <a:solidFill>
                  <a:srgbClr val="FFFFFF"/>
                </a:solidFill>
              </a:rPr>
              <a:pPr/>
              <a:t>5/10/2012</a:t>
            </a:fld>
            <a:endParaRPr lang="en-US">
              <a:solidFill>
                <a:srgbClr val="FFFFFF"/>
              </a:solidFill>
            </a:endParaRPr>
          </a:p>
        </p:txBody>
      </p:sp>
      <p:sp>
        <p:nvSpPr>
          <p:cNvPr id="5" name="Rectangle 5"/>
          <p:cNvSpPr>
            <a:spLocks noGrp="1" noChangeArrowheads="1"/>
          </p:cNvSpPr>
          <p:nvPr>
            <p:ph type="sldNum" sz="quarter" idx="11"/>
          </p:nvPr>
        </p:nvSpPr>
        <p:spPr>
          <a:xfrm>
            <a:off x="7010400" y="6477000"/>
            <a:ext cx="2133600" cy="381000"/>
          </a:xfrm>
          <a:ln/>
        </p:spPr>
        <p:txBody>
          <a:bodyPr/>
          <a:lstStyle>
            <a:lvl1pPr>
              <a:defRPr/>
            </a:lvl1pPr>
          </a:lstStyle>
          <a:p>
            <a:pPr>
              <a:defRPr/>
            </a:pPr>
            <a:fld id="{436069EF-2218-4AB1-8D37-562BB864C219}" type="slidenum">
              <a:rPr lang="en-US">
                <a:solidFill>
                  <a:srgbClr val="FFFFFF"/>
                </a:solidFill>
              </a:rPr>
              <a:pPr>
                <a:defRPr/>
              </a:pPr>
              <a:t>‹#›</a:t>
            </a:fld>
            <a:endParaRPr lang="en-US" dirty="0">
              <a:solidFill>
                <a:srgbClr val="FFFFFF"/>
              </a:solidFill>
            </a:endParaRPr>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10411A8-ABCF-41E4-A2CB-EFF0146E557F}"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fld id="{A4F37FC2-C2C6-4314-9791-BDA29737912A}" type="datetime1">
              <a:rPr lang="en-US" smtClean="0">
                <a:solidFill>
                  <a:srgbClr val="FFFFFF"/>
                </a:solidFill>
              </a:rPr>
              <a:pPr/>
              <a:t>5/10/2012</a:t>
            </a:fld>
            <a:endParaRPr lang="en-US">
              <a:solidFill>
                <a:srgbClr val="FFFFFF"/>
              </a:solidFill>
            </a:endParaRPr>
          </a:p>
        </p:txBody>
      </p:sp>
      <p:sp>
        <p:nvSpPr>
          <p:cNvPr id="5" name="Rectangle 5"/>
          <p:cNvSpPr>
            <a:spLocks noGrp="1" noChangeArrowheads="1"/>
          </p:cNvSpPr>
          <p:nvPr>
            <p:ph type="sldNum" sz="quarter" idx="11"/>
          </p:nvPr>
        </p:nvSpPr>
        <p:spPr>
          <a:ln/>
        </p:spPr>
        <p:txBody>
          <a:bodyPr/>
          <a:lstStyle>
            <a:lvl1pPr>
              <a:defRPr/>
            </a:lvl1pPr>
          </a:lstStyle>
          <a:p>
            <a:pPr>
              <a:defRPr/>
            </a:pPr>
            <a:fld id="{A9A68F69-5FF7-484D-A0E9-376D606C271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14425"/>
            <a:ext cx="4038600" cy="501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4425"/>
            <a:ext cx="4038600" cy="50117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fld id="{3655C876-2DB3-4BBC-8189-5F4FF61CCEB7}" type="datetime1">
              <a:rPr lang="en-US" smtClean="0">
                <a:solidFill>
                  <a:srgbClr val="FFFFFF"/>
                </a:solidFill>
              </a:rPr>
              <a:pPr/>
              <a:t>5/10/2012</a:t>
            </a:fld>
            <a:endParaRPr lang="en-US">
              <a:solidFill>
                <a:srgbClr val="FFFFFF"/>
              </a:solidFill>
            </a:endParaRPr>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endParaRPr lang="en-US">
              <a:solidFill>
                <a:srgbClr val="FFFFFF"/>
              </a:solidFill>
              <a:latin typeface="Arial" charset="0"/>
            </a:endParaRP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A5BB768F-2CCD-412A-8D63-012715D3E4D1}" type="slidenum">
              <a:rPr lang="en-US">
                <a:solidFill>
                  <a:srgbClr val="FFFFFF"/>
                </a:solidFill>
              </a:rPr>
              <a:pPr>
                <a:defRPr/>
              </a:pPr>
              <a:t>‹#›</a:t>
            </a:fld>
            <a:endParaRPr lang="en-US" dirty="0">
              <a:solidFill>
                <a:srgbClr val="FFFFFF"/>
              </a:solidFill>
            </a:endParaRPr>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CC541CB-785A-4524-8F25-64CD281ED82B}" type="datetime1">
              <a:rPr lang="en-US" smtClean="0">
                <a:solidFill>
                  <a:srgbClr val="FFFFFF"/>
                </a:solidFill>
              </a:rPr>
              <a:pPr/>
              <a:t>5/10/2012</a:t>
            </a:fld>
            <a:endParaRPr lang="en-US">
              <a:solidFill>
                <a:srgbClr val="FFFFFF"/>
              </a:solidFill>
            </a:endParaRPr>
          </a:p>
        </p:txBody>
      </p:sp>
      <p:sp>
        <p:nvSpPr>
          <p:cNvPr id="8" name="Footer Placeholder 7"/>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endParaRPr lang="en-US">
              <a:solidFill>
                <a:srgbClr val="FFFFFF"/>
              </a:solidFill>
              <a:latin typeface="Arial" charset="0"/>
            </a:endParaRPr>
          </a:p>
        </p:txBody>
      </p:sp>
      <p:sp>
        <p:nvSpPr>
          <p:cNvPr id="9" name="Slide Number Placeholder 8"/>
          <p:cNvSpPr>
            <a:spLocks noGrp="1"/>
          </p:cNvSpPr>
          <p:nvPr>
            <p:ph type="sldNum" sz="quarter" idx="12"/>
          </p:nvPr>
        </p:nvSpPr>
        <p:spPr>
          <a:xfrm>
            <a:off x="6553200" y="6245225"/>
            <a:ext cx="2133600" cy="477838"/>
          </a:xfrm>
        </p:spPr>
        <p:txBody>
          <a:bodyPr/>
          <a:lstStyle>
            <a:lvl1pPr>
              <a:defRPr smtClean="0"/>
            </a:lvl1pPr>
          </a:lstStyle>
          <a:p>
            <a:pPr>
              <a:defRPr/>
            </a:pPr>
            <a:fld id="{B3802E0E-C0A4-44B8-8995-DE92B8A8208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9ABC6265-62A8-4114-8F5A-B04A2CB57BD7}" type="datetime1">
              <a:rPr lang="en-US" smtClean="0">
                <a:solidFill>
                  <a:srgbClr val="FFFFFF"/>
                </a:solidFill>
              </a:rPr>
              <a:pPr/>
              <a:t>5/10/2012</a:t>
            </a:fld>
            <a:endParaRPr lang="en-US">
              <a:solidFill>
                <a:srgbClr val="FFFFFF"/>
              </a:solidFill>
            </a:endParaRPr>
          </a:p>
        </p:txBody>
      </p:sp>
      <p:sp>
        <p:nvSpPr>
          <p:cNvPr id="4" name="Footer Placeholder 3"/>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endParaRPr lang="en-US">
              <a:solidFill>
                <a:srgbClr val="FFFFFF"/>
              </a:solidFill>
              <a:latin typeface="Arial" charset="0"/>
            </a:endParaRPr>
          </a:p>
        </p:txBody>
      </p:sp>
      <p:sp>
        <p:nvSpPr>
          <p:cNvPr id="5" name="Slide Number Placeholder 4"/>
          <p:cNvSpPr>
            <a:spLocks noGrp="1"/>
          </p:cNvSpPr>
          <p:nvPr>
            <p:ph type="sldNum" sz="quarter" idx="12"/>
          </p:nvPr>
        </p:nvSpPr>
        <p:spPr>
          <a:xfrm>
            <a:off x="6553200" y="6245225"/>
            <a:ext cx="2133600" cy="477838"/>
          </a:xfrm>
        </p:spPr>
        <p:txBody>
          <a:bodyPr/>
          <a:lstStyle>
            <a:lvl1pPr>
              <a:defRPr smtClean="0"/>
            </a:lvl1pPr>
          </a:lstStyle>
          <a:p>
            <a:pPr>
              <a:defRPr/>
            </a:pPr>
            <a:fld id="{CA91CD84-6A4F-4F23-96C6-1BABBB692B3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79A5FA7-9846-42F3-92AC-499A66F10EEC}" type="datetime1">
              <a:rPr lang="en-US" smtClean="0">
                <a:solidFill>
                  <a:srgbClr val="FFFFFF"/>
                </a:solidFill>
              </a:rPr>
              <a:pPr/>
              <a:t>5/10/2012</a:t>
            </a:fld>
            <a:endParaRPr lang="en-US">
              <a:solidFill>
                <a:srgbClr val="FFFFFF"/>
              </a:solidFill>
            </a:endParaRPr>
          </a:p>
        </p:txBody>
      </p:sp>
      <p:sp>
        <p:nvSpPr>
          <p:cNvPr id="3" name="Slide Number Placeholder 3"/>
          <p:cNvSpPr>
            <a:spLocks noGrp="1"/>
          </p:cNvSpPr>
          <p:nvPr>
            <p:ph type="sldNum" sz="quarter" idx="11"/>
          </p:nvPr>
        </p:nvSpPr>
        <p:spPr/>
        <p:txBody>
          <a:bodyPr/>
          <a:lstStyle>
            <a:lvl1pPr>
              <a:defRPr sz="2400"/>
            </a:lvl1pPr>
          </a:lstStyle>
          <a:p>
            <a:fld id="{E0F7D031-70D9-4E45-88E6-1A0BFBF386D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11C7A5C-AAF6-450D-85F8-49E77F36ED6A}" type="datetime1">
              <a:rPr lang="en-US" smtClean="0">
                <a:solidFill>
                  <a:srgbClr val="FFFFFF"/>
                </a:solidFill>
              </a:rPr>
              <a:pPr/>
              <a:t>5/10/2012</a:t>
            </a:fld>
            <a:endParaRPr lang="en-US">
              <a:solidFill>
                <a:srgbClr val="FFFFFF"/>
              </a:solidFill>
            </a:endParaRPr>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endParaRPr lang="en-US">
              <a:solidFill>
                <a:srgbClr val="FFFFFF"/>
              </a:solidFill>
              <a:latin typeface="Arial" charset="0"/>
            </a:endParaRP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6D3BC5B2-31F5-4DE1-9862-1A1E526885D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E26CB31-873D-4D14-8B08-D3FC2D5021D7}" type="datetime1">
              <a:rPr lang="en-US" smtClean="0">
                <a:solidFill>
                  <a:srgbClr val="FFFFFF"/>
                </a:solidFill>
              </a:rPr>
              <a:pPr/>
              <a:t>5/10/2012</a:t>
            </a:fld>
            <a:endParaRPr lang="en-US">
              <a:solidFill>
                <a:srgbClr val="FFFFFF"/>
              </a:solidFill>
            </a:endParaRPr>
          </a:p>
        </p:txBody>
      </p:sp>
      <p:sp>
        <p:nvSpPr>
          <p:cNvPr id="6" name="Footer Placeholder 5"/>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endParaRPr lang="en-US">
              <a:solidFill>
                <a:srgbClr val="FFFFFF"/>
              </a:solidFill>
              <a:latin typeface="Arial" charset="0"/>
            </a:endParaRPr>
          </a:p>
        </p:txBody>
      </p:sp>
      <p:sp>
        <p:nvSpPr>
          <p:cNvPr id="7" name="Slide Number Placeholder 6"/>
          <p:cNvSpPr>
            <a:spLocks noGrp="1"/>
          </p:cNvSpPr>
          <p:nvPr>
            <p:ph type="sldNum" sz="quarter" idx="12"/>
          </p:nvPr>
        </p:nvSpPr>
        <p:spPr>
          <a:xfrm>
            <a:off x="6553200" y="6245225"/>
            <a:ext cx="2133600" cy="477838"/>
          </a:xfrm>
        </p:spPr>
        <p:txBody>
          <a:bodyPr/>
          <a:lstStyle>
            <a:lvl1pPr>
              <a:defRPr smtClean="0"/>
            </a:lvl1pPr>
          </a:lstStyle>
          <a:p>
            <a:pPr>
              <a:defRPr/>
            </a:pPr>
            <a:fld id="{FDDE6B8C-A290-4B34-8AF7-26629CACCE2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DBA6DD5-FE61-4175-B03F-1CC9B25B9BC9}" type="datetime1">
              <a:rPr lang="en-US" smtClean="0">
                <a:solidFill>
                  <a:srgbClr val="FFFFFF"/>
                </a:solidFill>
              </a:rPr>
              <a:pPr/>
              <a:t>5/10/2012</a:t>
            </a:fld>
            <a:endParaRPr lang="en-US">
              <a:solidFill>
                <a:srgbClr val="FFFFFF"/>
              </a:solidFill>
            </a:endParaRPr>
          </a:p>
        </p:txBody>
      </p:sp>
      <p:sp>
        <p:nvSpPr>
          <p:cNvPr id="5" name="Footer Placeholder 4"/>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endParaRPr lang="en-US">
              <a:solidFill>
                <a:srgbClr val="FFFFFF"/>
              </a:solidFill>
              <a:latin typeface="Arial" charset="0"/>
            </a:endParaRPr>
          </a:p>
        </p:txBody>
      </p:sp>
      <p:sp>
        <p:nvSpPr>
          <p:cNvPr id="6" name="Slide Number Placeholder 5"/>
          <p:cNvSpPr>
            <a:spLocks noGrp="1"/>
          </p:cNvSpPr>
          <p:nvPr>
            <p:ph type="sldNum" sz="quarter" idx="12"/>
          </p:nvPr>
        </p:nvSpPr>
        <p:spPr>
          <a:xfrm>
            <a:off x="6553200" y="6245225"/>
            <a:ext cx="2133600" cy="477838"/>
          </a:xfrm>
        </p:spPr>
        <p:txBody>
          <a:bodyPr/>
          <a:lstStyle>
            <a:lvl1pPr>
              <a:defRPr smtClean="0"/>
            </a:lvl1pPr>
          </a:lstStyle>
          <a:p>
            <a:pPr>
              <a:defRPr/>
            </a:pPr>
            <a:fld id="{50C64734-04E5-4469-84B3-FDA2A4F2596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5725"/>
            <a:ext cx="2057400" cy="6040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5725"/>
            <a:ext cx="6019800" cy="6040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9DA63EF-7E45-4746-8F0F-B1C6F7BF4391}" type="datetime1">
              <a:rPr lang="en-US" smtClean="0">
                <a:solidFill>
                  <a:srgbClr val="FFFFFF"/>
                </a:solidFill>
              </a:rPr>
              <a:pPr/>
              <a:t>5/10/2012</a:t>
            </a:fld>
            <a:endParaRPr lang="en-US">
              <a:solidFill>
                <a:srgbClr val="FFFFFF"/>
              </a:solidFill>
            </a:endParaRPr>
          </a:p>
        </p:txBody>
      </p:sp>
      <p:sp>
        <p:nvSpPr>
          <p:cNvPr id="5" name="Footer Placeholder 4"/>
          <p:cNvSpPr>
            <a:spLocks noGrp="1"/>
          </p:cNvSpPr>
          <p:nvPr>
            <p:ph type="ftr" sz="quarter" idx="11"/>
          </p:nvPr>
        </p:nvSpPr>
        <p:spPr>
          <a:xfrm>
            <a:off x="525463" y="6242050"/>
            <a:ext cx="8045450" cy="341313"/>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endParaRPr lang="en-US">
              <a:solidFill>
                <a:srgbClr val="FFFFFF"/>
              </a:solidFill>
              <a:latin typeface="Arial" charset="0"/>
            </a:endParaRPr>
          </a:p>
        </p:txBody>
      </p:sp>
      <p:sp>
        <p:nvSpPr>
          <p:cNvPr id="6" name="Slide Number Placeholder 5"/>
          <p:cNvSpPr>
            <a:spLocks noGrp="1"/>
          </p:cNvSpPr>
          <p:nvPr>
            <p:ph type="sldNum" sz="quarter" idx="12"/>
          </p:nvPr>
        </p:nvSpPr>
        <p:spPr>
          <a:xfrm>
            <a:off x="6553200" y="6245225"/>
            <a:ext cx="2133600" cy="477838"/>
          </a:xfrm>
        </p:spPr>
        <p:txBody>
          <a:bodyPr/>
          <a:lstStyle>
            <a:lvl1pPr>
              <a:defRPr smtClean="0"/>
            </a:lvl1pPr>
          </a:lstStyle>
          <a:p>
            <a:pPr>
              <a:defRPr/>
            </a:pPr>
            <a:fld id="{D78FABDB-0B8B-4DCD-84FD-A21B9084C91A}"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7838"/>
          </a:xfrm>
        </p:spPr>
        <p:txBody>
          <a:bodyPr/>
          <a:lstStyle>
            <a:lvl1pPr>
              <a:defRPr/>
            </a:lvl1pPr>
          </a:lstStyle>
          <a:p>
            <a:fld id="{4939ACD8-81E7-4309-B844-698C817E5062}" type="datetime1">
              <a:rPr lang="en-US" smtClean="0">
                <a:solidFill>
                  <a:srgbClr val="FFFFFF"/>
                </a:solidFill>
              </a:rPr>
              <a:pPr/>
              <a:t>5/10/2012</a:t>
            </a:fld>
            <a:endParaRPr lang="en-US">
              <a:solidFill>
                <a:srgbClr val="FFFFFF"/>
              </a:solidFill>
            </a:endParaRPr>
          </a:p>
        </p:txBody>
      </p:sp>
      <p:sp>
        <p:nvSpPr>
          <p:cNvPr id="3" name="Slide Number Placeholder 2"/>
          <p:cNvSpPr>
            <a:spLocks noGrp="1"/>
          </p:cNvSpPr>
          <p:nvPr>
            <p:ph type="sldNum" sz="quarter" idx="11"/>
          </p:nvPr>
        </p:nvSpPr>
        <p:spPr>
          <a:xfrm>
            <a:off x="6492875" y="136525"/>
            <a:ext cx="2133600" cy="477838"/>
          </a:xfrm>
        </p:spPr>
        <p:txBody>
          <a:bodyPr/>
          <a:lstStyle>
            <a:lvl1pPr>
              <a:defRPr/>
            </a:lvl1pPr>
          </a:lstStyle>
          <a:p>
            <a:pPr>
              <a:defRPr/>
            </a:pPr>
            <a:fld id="{33C24DBB-35FA-49B5-8947-2950E366E0B9}"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C45C7F9-785C-4B6F-ADC7-CBCBF1FC7359}" type="slidenum">
              <a:rPr lang="en-US" altLang="en-US"/>
              <a:pPr>
                <a:defRPr/>
              </a:pPr>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5AE088-C87F-401B-896A-09A0941076CF}" type="datetime1">
              <a:rPr lang="en-US" smtClean="0">
                <a:solidFill>
                  <a:srgbClr val="FFFFFF"/>
                </a:solidFill>
              </a:rPr>
              <a:pPr/>
              <a:t>5/10/2012</a:t>
            </a:fld>
            <a:endParaRPr lang="en-US">
              <a:solidFill>
                <a:srgbClr val="FFFFFF"/>
              </a:solidFill>
            </a:endParaRPr>
          </a:p>
        </p:txBody>
      </p:sp>
      <p:sp>
        <p:nvSpPr>
          <p:cNvPr id="4" name="Slide Number Placeholder 3"/>
          <p:cNvSpPr>
            <a:spLocks noGrp="1"/>
          </p:cNvSpPr>
          <p:nvPr>
            <p:ph type="sldNum" sz="quarter" idx="11"/>
          </p:nvPr>
        </p:nvSpPr>
        <p:spPr/>
        <p:txBody>
          <a:bodyPr/>
          <a:lstStyle/>
          <a:p>
            <a:pPr>
              <a:defRPr/>
            </a:pPr>
            <a:fld id="{D5665FD8-4E9E-4973-B34D-EF03A9487E5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C1FB4FE-3FED-4530-B896-54A9CD49AA04}"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E2354F1-BBD6-41AD-AD9D-DCA7D368E3A2}"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5B6C91C9-3128-4B45-B142-F0D3734F18A7}"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8F3A59C-BE19-4926-B66B-434B2A3C23DF}"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47DDA1D-70A8-4167-BBF4-1F149BC95259}"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058FA91-4EB4-4711-A56C-317A9B5405C7}"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 předlohy nadpisů.</a:t>
            </a:r>
          </a:p>
        </p:txBody>
      </p:sp>
      <p:sp>
        <p:nvSpPr>
          <p:cNvPr id="819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Klepnutím lze upravit styly předlohy textu.</a:t>
            </a:r>
          </a:p>
          <a:p>
            <a:pPr lvl="1"/>
            <a:r>
              <a:rPr lang="en-US" altLang="en-US" smtClean="0"/>
              <a:t>Druhá úroveň</a:t>
            </a:r>
          </a:p>
          <a:p>
            <a:pPr lvl="2"/>
            <a:r>
              <a:rPr lang="en-US" altLang="en-US" smtClean="0"/>
              <a:t>Třetí úroveň</a:t>
            </a:r>
          </a:p>
          <a:p>
            <a:pPr lvl="3"/>
            <a:r>
              <a:rPr lang="en-US" altLang="en-US" smtClean="0"/>
              <a:t>Čtvrtá úroveň</a:t>
            </a:r>
          </a:p>
          <a:p>
            <a:pPr lvl="4"/>
            <a:r>
              <a:rPr lang="en-US" altLang="en-US" smtClean="0"/>
              <a:t>Pátá úroveň</a:t>
            </a:r>
          </a:p>
        </p:txBody>
      </p:sp>
      <p:sp>
        <p:nvSpPr>
          <p:cNvPr id="5939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endParaRPr lang="en-US" altLang="en-US"/>
          </a:p>
        </p:txBody>
      </p:sp>
      <p:sp>
        <p:nvSpPr>
          <p:cNvPr id="593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endParaRPr lang="en-US" altLang="en-US"/>
          </a:p>
        </p:txBody>
      </p:sp>
      <p:sp>
        <p:nvSpPr>
          <p:cNvPr id="5939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A9E06242-4108-4875-BECE-E52BFDC9F09D}" type="slidenum">
              <a:rPr lang="en-US" altLang="en-US"/>
              <a:pPr>
                <a:defRPr/>
              </a:pPr>
              <a:t>‹#›</a:t>
            </a:fld>
            <a:endParaRPr lang="en-US" altLang="en-US"/>
          </a:p>
        </p:txBody>
      </p:sp>
      <p:sp>
        <p:nvSpPr>
          <p:cNvPr id="5939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a:p>
        </p:txBody>
      </p:sp>
      <p:sp>
        <p:nvSpPr>
          <p:cNvPr id="5940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a:p>
        </p:txBody>
      </p:sp>
      <p:sp>
        <p:nvSpPr>
          <p:cNvPr id="59401" name="Rectangle 9"/>
          <p:cNvSpPr>
            <a:spLocks noChangeArrowheads="1"/>
          </p:cNvSpPr>
          <p:nvPr userDrawn="1"/>
        </p:nvSpPr>
        <p:spPr bwMode="auto">
          <a:xfrm>
            <a:off x="395288" y="6092825"/>
            <a:ext cx="8353425" cy="144463"/>
          </a:xfrm>
          <a:prstGeom prst="rect">
            <a:avLst/>
          </a:prstGeom>
          <a:solidFill>
            <a:schemeClr val="bg1"/>
          </a:soli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4028"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 id="2147484023" r:id="rId13"/>
    <p:sldLayoutId id="2147484024" r:id="rId14"/>
    <p:sldLayoutId id="2147484025" r:id="rId15"/>
    <p:sldLayoutId id="2147484026" r:id="rId16"/>
    <p:sldLayoutId id="2147484027" r:id="rId17"/>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Georgia" pitchFamily="18" charset="0"/>
        </a:defRPr>
      </a:lvl2pPr>
      <a:lvl3pPr algn="l" rtl="0" eaLnBrk="0" fontAlgn="base" hangingPunct="0">
        <a:spcBef>
          <a:spcPct val="0"/>
        </a:spcBef>
        <a:spcAft>
          <a:spcPct val="0"/>
        </a:spcAft>
        <a:defRPr sz="3200">
          <a:solidFill>
            <a:schemeClr val="tx2"/>
          </a:solidFill>
          <a:latin typeface="Georgia" pitchFamily="18" charset="0"/>
        </a:defRPr>
      </a:lvl3pPr>
      <a:lvl4pPr algn="l" rtl="0" eaLnBrk="0" fontAlgn="base" hangingPunct="0">
        <a:spcBef>
          <a:spcPct val="0"/>
        </a:spcBef>
        <a:spcAft>
          <a:spcPct val="0"/>
        </a:spcAft>
        <a:defRPr sz="3200">
          <a:solidFill>
            <a:schemeClr val="tx2"/>
          </a:solidFill>
          <a:latin typeface="Georgia" pitchFamily="18" charset="0"/>
        </a:defRPr>
      </a:lvl4pPr>
      <a:lvl5pPr algn="l" rtl="0" eaLnBrk="0" fontAlgn="base" hangingPunct="0">
        <a:spcBef>
          <a:spcPct val="0"/>
        </a:spcBef>
        <a:spcAft>
          <a:spcPct val="0"/>
        </a:spcAft>
        <a:defRPr sz="3200">
          <a:solidFill>
            <a:schemeClr val="tx2"/>
          </a:solidFill>
          <a:latin typeface="Georgia" pitchFamily="18" charset="0"/>
        </a:defRPr>
      </a:lvl5pPr>
      <a:lvl6pPr marL="457200" algn="l" rtl="0" fontAlgn="base">
        <a:spcBef>
          <a:spcPct val="0"/>
        </a:spcBef>
        <a:spcAft>
          <a:spcPct val="0"/>
        </a:spcAft>
        <a:defRPr sz="3200">
          <a:solidFill>
            <a:schemeClr val="tx2"/>
          </a:solidFill>
          <a:latin typeface="Arial Black" pitchFamily="34" charset="0"/>
        </a:defRPr>
      </a:lvl6pPr>
      <a:lvl7pPr marL="914400" algn="l" rtl="0" fontAlgn="base">
        <a:spcBef>
          <a:spcPct val="0"/>
        </a:spcBef>
        <a:spcAft>
          <a:spcPct val="0"/>
        </a:spcAft>
        <a:defRPr sz="3200">
          <a:solidFill>
            <a:schemeClr val="tx2"/>
          </a:solidFill>
          <a:latin typeface="Arial Black" pitchFamily="34" charset="0"/>
        </a:defRPr>
      </a:lvl7pPr>
      <a:lvl8pPr marL="1371600" algn="l" rtl="0" fontAlgn="base">
        <a:spcBef>
          <a:spcPct val="0"/>
        </a:spcBef>
        <a:spcAft>
          <a:spcPct val="0"/>
        </a:spcAft>
        <a:defRPr sz="3200">
          <a:solidFill>
            <a:schemeClr val="tx2"/>
          </a:solidFill>
          <a:latin typeface="Arial Black" pitchFamily="34" charset="0"/>
        </a:defRPr>
      </a:lvl8pPr>
      <a:lvl9pPr marL="1828800" algn="l" rtl="0" fontAlgn="base">
        <a:spcBef>
          <a:spcPct val="0"/>
        </a:spcBef>
        <a:spcAft>
          <a:spcPct val="0"/>
        </a:spcAft>
        <a:defRPr sz="32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1114425"/>
            <a:ext cx="8229600" cy="5011738"/>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5" name="Rectangle 3"/>
          <p:cNvSpPr>
            <a:spLocks noGrp="1" noChangeArrowheads="1"/>
          </p:cNvSpPr>
          <p:nvPr>
            <p:ph type="dt" sz="half" idx="2"/>
          </p:nvPr>
        </p:nvSpPr>
        <p:spPr bwMode="auto">
          <a:xfrm>
            <a:off x="457200" y="6245225"/>
            <a:ext cx="2133600" cy="477838"/>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eaLnBrk="1" hangingPunct="1">
              <a:defRPr sz="1300"/>
            </a:lvl1pPr>
          </a:lstStyle>
          <a:p>
            <a:fld id="{7643F43E-D981-4214-A134-C2F83DCF8878}" type="datetime1">
              <a:rPr lang="en-US" smtClean="0">
                <a:solidFill>
                  <a:srgbClr val="FFFFFF"/>
                </a:solidFill>
                <a:latin typeface="Arial" charset="0"/>
              </a:rPr>
              <a:pPr/>
              <a:t>5/10/2012</a:t>
            </a:fld>
            <a:endParaRPr lang="en-US">
              <a:solidFill>
                <a:srgbClr val="FFFFFF"/>
              </a:solidFill>
              <a:latin typeface="Arial" charset="0"/>
            </a:endParaRPr>
          </a:p>
        </p:txBody>
      </p:sp>
      <p:sp>
        <p:nvSpPr>
          <p:cNvPr id="23557" name="Rectangle 5"/>
          <p:cNvSpPr>
            <a:spLocks noGrp="1" noChangeArrowheads="1"/>
          </p:cNvSpPr>
          <p:nvPr>
            <p:ph type="sldNum" sz="quarter" idx="4"/>
          </p:nvPr>
        </p:nvSpPr>
        <p:spPr bwMode="auto">
          <a:xfrm>
            <a:off x="6492875" y="136525"/>
            <a:ext cx="2133600" cy="477838"/>
          </a:xfrm>
          <a:prstGeom prst="rect">
            <a:avLst/>
          </a:prstGeom>
          <a:noFill/>
          <a:ln w="9525">
            <a:noFill/>
            <a:miter lim="800000"/>
            <a:headEnd/>
            <a:tailEnd/>
          </a:ln>
          <a:effectLst/>
        </p:spPr>
        <p:txBody>
          <a:bodyPr vert="horz" wrap="square" lIns="91429" tIns="45715" rIns="91429" bIns="45715" numCol="1" anchor="t" anchorCtr="0" compatLnSpc="1">
            <a:prstTxWarp prst="textNoShape">
              <a:avLst/>
            </a:prstTxWarp>
          </a:bodyPr>
          <a:lstStyle>
            <a:lvl1pPr algn="r" eaLnBrk="1" hangingPunct="1">
              <a:defRPr sz="1300" smtClean="0"/>
            </a:lvl1pPr>
          </a:lstStyle>
          <a:p>
            <a:pPr>
              <a:defRPr/>
            </a:pPr>
            <a:fld id="{D5665FD8-4E9E-4973-B34D-EF03A9487E5B}" type="slidenum">
              <a:rPr lang="en-US">
                <a:solidFill>
                  <a:srgbClr val="FFFFFF"/>
                </a:solidFill>
                <a:latin typeface="Arial" charset="0"/>
              </a:rPr>
              <a:pPr>
                <a:defRPr/>
              </a:pPr>
              <a:t>‹#›</a:t>
            </a:fld>
            <a:endParaRPr lang="en-US">
              <a:solidFill>
                <a:srgbClr val="FFFFFF"/>
              </a:solidFill>
              <a:latin typeface="Arial" charset="0"/>
            </a:endParaRPr>
          </a:p>
        </p:txBody>
      </p:sp>
      <p:sp>
        <p:nvSpPr>
          <p:cNvPr id="23558" name="Line 6"/>
          <p:cNvSpPr>
            <a:spLocks noChangeShapeType="1"/>
          </p:cNvSpPr>
          <p:nvPr userDrawn="1"/>
        </p:nvSpPr>
        <p:spPr bwMode="auto">
          <a:xfrm>
            <a:off x="428625" y="942975"/>
            <a:ext cx="8228013" cy="1588"/>
          </a:xfrm>
          <a:prstGeom prst="line">
            <a:avLst/>
          </a:prstGeom>
          <a:noFill/>
          <a:ln w="28575">
            <a:solidFill>
              <a:srgbClr val="FF9900"/>
            </a:solidFill>
            <a:miter lim="800000"/>
            <a:headEnd/>
            <a:tailEnd/>
          </a:ln>
          <a:effectLst/>
        </p:spPr>
        <p:txBody>
          <a:bodyPr/>
          <a:lstStyle/>
          <a:p>
            <a:pPr eaLnBrk="0" hangingPunct="0">
              <a:defRPr/>
            </a:pPr>
            <a:endParaRPr lang="en-US">
              <a:solidFill>
                <a:srgbClr val="FFFFFF"/>
              </a:solidFill>
              <a:latin typeface="Arial" charset="0"/>
            </a:endParaRPr>
          </a:p>
        </p:txBody>
      </p:sp>
      <p:sp>
        <p:nvSpPr>
          <p:cNvPr id="1030" name="Rectangle 7"/>
          <p:cNvSpPr>
            <a:spLocks noGrp="1" noChangeArrowheads="1"/>
          </p:cNvSpPr>
          <p:nvPr>
            <p:ph type="title"/>
          </p:nvPr>
        </p:nvSpPr>
        <p:spPr bwMode="auto">
          <a:xfrm>
            <a:off x="514350" y="85725"/>
            <a:ext cx="8142288" cy="857250"/>
          </a:xfrm>
          <a:prstGeom prst="rect">
            <a:avLst/>
          </a:prstGeom>
          <a:noFill/>
          <a:ln w="9525">
            <a:noFill/>
            <a:miter lim="800000"/>
            <a:headEnd/>
            <a:tailEnd/>
          </a:ln>
        </p:spPr>
        <p:txBody>
          <a:bodyPr vert="horz" wrap="square" lIns="91429" tIns="45715" rIns="91429" bIns="45715" numCol="1" anchor="t" anchorCtr="0" compatLnSpc="1">
            <a:prstTxWarp prst="textNoShape">
              <a:avLst/>
            </a:prstTxWarp>
          </a:bodyPr>
          <a:lstStyle/>
          <a:p>
            <a:pPr lvl="0"/>
            <a:endParaRPr lang="en-US" dirty="0" smtClean="0"/>
          </a:p>
        </p:txBody>
      </p:sp>
    </p:spTree>
  </p:cSld>
  <p:clrMap bg1="dk2" tx1="lt1" bg2="dk1" tx2="lt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rgbClr val="FF9900"/>
        </a:buClr>
        <a:buFont typeface="Times" charset="0"/>
        <a:buChar char="•"/>
        <a:defRPr sz="3100">
          <a:solidFill>
            <a:schemeClr val="tx1"/>
          </a:solidFill>
          <a:latin typeface="+mn-lt"/>
          <a:ea typeface="+mn-ea"/>
          <a:cs typeface="+mn-cs"/>
        </a:defRPr>
      </a:lvl1pPr>
      <a:lvl2pPr marL="742950" indent="-285750" algn="l" rtl="0" eaLnBrk="0" fontAlgn="base" hangingPunct="0">
        <a:spcBef>
          <a:spcPct val="20000"/>
        </a:spcBef>
        <a:spcAft>
          <a:spcPct val="0"/>
        </a:spcAft>
        <a:buClr>
          <a:srgbClr val="FF9900"/>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xkrivanj@fel.cvut.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19.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image" Target="../media/image41.jpeg"/><Relationship Id="rId10" Type="http://schemas.openxmlformats.org/officeDocument/2006/relationships/oleObject" Target="../embeddings/oleObject7.bin"/><Relationship Id="rId4" Type="http://schemas.openxmlformats.org/officeDocument/2006/relationships/oleObject" Target="../embeddings/oleObject2.bin"/><Relationship Id="rId9"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oleObject" Target="../embeddings/oleObject10.bin"/><Relationship Id="rId18" Type="http://schemas.openxmlformats.org/officeDocument/2006/relationships/oleObject" Target="../embeddings/oleObject15.bin"/><Relationship Id="rId3" Type="http://schemas.openxmlformats.org/officeDocument/2006/relationships/image" Target="../media/image53.png"/><Relationship Id="rId21" Type="http://schemas.openxmlformats.org/officeDocument/2006/relationships/oleObject" Target="../embeddings/oleObject18.bin"/><Relationship Id="rId7" Type="http://schemas.openxmlformats.org/officeDocument/2006/relationships/image" Target="../media/image57.png"/><Relationship Id="rId12" Type="http://schemas.openxmlformats.org/officeDocument/2006/relationships/oleObject" Target="../embeddings/oleObject9.bin"/><Relationship Id="rId17" Type="http://schemas.openxmlformats.org/officeDocument/2006/relationships/oleObject" Target="../embeddings/oleObject14.bin"/><Relationship Id="rId2" Type="http://schemas.openxmlformats.org/officeDocument/2006/relationships/slideLayout" Target="../slideLayouts/slideLayout2.xml"/><Relationship Id="rId16" Type="http://schemas.openxmlformats.org/officeDocument/2006/relationships/oleObject" Target="../embeddings/oleObject13.bin"/><Relationship Id="rId20" Type="http://schemas.openxmlformats.org/officeDocument/2006/relationships/oleObject" Target="../embeddings/oleObject17.bin"/><Relationship Id="rId1" Type="http://schemas.openxmlformats.org/officeDocument/2006/relationships/vmlDrawing" Target="../drawings/vmlDrawing2.vml"/><Relationship Id="rId6" Type="http://schemas.openxmlformats.org/officeDocument/2006/relationships/image" Target="../media/image56.png"/><Relationship Id="rId11" Type="http://schemas.openxmlformats.org/officeDocument/2006/relationships/image" Target="../media/image61.png"/><Relationship Id="rId24" Type="http://schemas.openxmlformats.org/officeDocument/2006/relationships/image" Target="../media/image63.jpeg"/><Relationship Id="rId5" Type="http://schemas.openxmlformats.org/officeDocument/2006/relationships/image" Target="../media/image55.png"/><Relationship Id="rId15" Type="http://schemas.openxmlformats.org/officeDocument/2006/relationships/oleObject" Target="../embeddings/oleObject12.bin"/><Relationship Id="rId23" Type="http://schemas.openxmlformats.org/officeDocument/2006/relationships/image" Target="../media/image62.jpeg"/><Relationship Id="rId10" Type="http://schemas.openxmlformats.org/officeDocument/2006/relationships/image" Target="../media/image60.png"/><Relationship Id="rId19" Type="http://schemas.openxmlformats.org/officeDocument/2006/relationships/oleObject" Target="../embeddings/oleObject16.bin"/><Relationship Id="rId4" Type="http://schemas.openxmlformats.org/officeDocument/2006/relationships/image" Target="../media/image54.png"/><Relationship Id="rId9" Type="http://schemas.openxmlformats.org/officeDocument/2006/relationships/image" Target="../media/image59.png"/><Relationship Id="rId14" Type="http://schemas.openxmlformats.org/officeDocument/2006/relationships/oleObject" Target="../embeddings/oleObject11.bin"/><Relationship Id="rId22"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3" Type="http://schemas.openxmlformats.org/officeDocument/2006/relationships/hyperlink" Target="http://inst.eecs.berkeley.edu/~cs283/fa1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oleObject" Target="../embeddings/oleObject21.bin"/><Relationship Id="rId18" Type="http://schemas.openxmlformats.org/officeDocument/2006/relationships/oleObject" Target="../embeddings/oleObject26.bin"/><Relationship Id="rId3" Type="http://schemas.openxmlformats.org/officeDocument/2006/relationships/image" Target="../media/image54.png"/><Relationship Id="rId21" Type="http://schemas.openxmlformats.org/officeDocument/2006/relationships/oleObject" Target="../embeddings/oleObject29.bin"/><Relationship Id="rId7" Type="http://schemas.openxmlformats.org/officeDocument/2006/relationships/image" Target="../media/image58.png"/><Relationship Id="rId12" Type="http://schemas.openxmlformats.org/officeDocument/2006/relationships/oleObject" Target="../embeddings/oleObject20.bin"/><Relationship Id="rId17" Type="http://schemas.openxmlformats.org/officeDocument/2006/relationships/oleObject" Target="../embeddings/oleObject25.bin"/><Relationship Id="rId2" Type="http://schemas.openxmlformats.org/officeDocument/2006/relationships/slideLayout" Target="../slideLayouts/slideLayout2.xml"/><Relationship Id="rId16" Type="http://schemas.openxmlformats.org/officeDocument/2006/relationships/oleObject" Target="../embeddings/oleObject24.bin"/><Relationship Id="rId20" Type="http://schemas.openxmlformats.org/officeDocument/2006/relationships/oleObject" Target="../embeddings/oleObject28.bin"/><Relationship Id="rId1" Type="http://schemas.openxmlformats.org/officeDocument/2006/relationships/vmlDrawing" Target="../drawings/vmlDrawing3.vml"/><Relationship Id="rId6" Type="http://schemas.openxmlformats.org/officeDocument/2006/relationships/image" Target="../media/image57.png"/><Relationship Id="rId11" Type="http://schemas.openxmlformats.org/officeDocument/2006/relationships/image" Target="../media/image61.png"/><Relationship Id="rId24" Type="http://schemas.openxmlformats.org/officeDocument/2006/relationships/image" Target="../media/image64.jpeg"/><Relationship Id="rId5" Type="http://schemas.openxmlformats.org/officeDocument/2006/relationships/image" Target="../media/image56.png"/><Relationship Id="rId15" Type="http://schemas.openxmlformats.org/officeDocument/2006/relationships/oleObject" Target="../embeddings/oleObject23.bin"/><Relationship Id="rId23" Type="http://schemas.openxmlformats.org/officeDocument/2006/relationships/image" Target="../media/image62.jpeg"/><Relationship Id="rId10" Type="http://schemas.openxmlformats.org/officeDocument/2006/relationships/image" Target="../media/image60.png"/><Relationship Id="rId19" Type="http://schemas.openxmlformats.org/officeDocument/2006/relationships/oleObject" Target="../embeddings/oleObject27.bin"/><Relationship Id="rId4" Type="http://schemas.openxmlformats.org/officeDocument/2006/relationships/image" Target="../media/image55.png"/><Relationship Id="rId9" Type="http://schemas.openxmlformats.org/officeDocument/2006/relationships/image" Target="../media/image53.png"/><Relationship Id="rId14" Type="http://schemas.openxmlformats.org/officeDocument/2006/relationships/oleObject" Target="../embeddings/oleObject22.bin"/><Relationship Id="rId22" Type="http://schemas.openxmlformats.org/officeDocument/2006/relationships/oleObject" Target="../embeddings/oleObject30.bin"/></Relationships>
</file>

<file path=ppt/slides/_rels/slide21.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oleObject" Target="../embeddings/oleObject32.bin"/><Relationship Id="rId18" Type="http://schemas.openxmlformats.org/officeDocument/2006/relationships/oleObject" Target="../embeddings/oleObject37.bin"/><Relationship Id="rId3" Type="http://schemas.openxmlformats.org/officeDocument/2006/relationships/image" Target="../media/image54.png"/><Relationship Id="rId21" Type="http://schemas.openxmlformats.org/officeDocument/2006/relationships/oleObject" Target="../embeddings/oleObject40.bin"/><Relationship Id="rId7" Type="http://schemas.openxmlformats.org/officeDocument/2006/relationships/image" Target="../media/image58.png"/><Relationship Id="rId12" Type="http://schemas.openxmlformats.org/officeDocument/2006/relationships/oleObject" Target="../embeddings/oleObject31.bin"/><Relationship Id="rId17" Type="http://schemas.openxmlformats.org/officeDocument/2006/relationships/oleObject" Target="../embeddings/oleObject36.bin"/><Relationship Id="rId2" Type="http://schemas.openxmlformats.org/officeDocument/2006/relationships/slideLayout" Target="../slideLayouts/slideLayout2.xml"/><Relationship Id="rId16" Type="http://schemas.openxmlformats.org/officeDocument/2006/relationships/oleObject" Target="../embeddings/oleObject35.bin"/><Relationship Id="rId20" Type="http://schemas.openxmlformats.org/officeDocument/2006/relationships/oleObject" Target="../embeddings/oleObject39.bin"/><Relationship Id="rId1" Type="http://schemas.openxmlformats.org/officeDocument/2006/relationships/vmlDrawing" Target="../drawings/vmlDrawing4.vml"/><Relationship Id="rId6" Type="http://schemas.openxmlformats.org/officeDocument/2006/relationships/image" Target="../media/image57.png"/><Relationship Id="rId11" Type="http://schemas.openxmlformats.org/officeDocument/2006/relationships/image" Target="../media/image61.png"/><Relationship Id="rId24" Type="http://schemas.openxmlformats.org/officeDocument/2006/relationships/image" Target="../media/image65.jpeg"/><Relationship Id="rId5" Type="http://schemas.openxmlformats.org/officeDocument/2006/relationships/image" Target="../media/image56.png"/><Relationship Id="rId15" Type="http://schemas.openxmlformats.org/officeDocument/2006/relationships/oleObject" Target="../embeddings/oleObject34.bin"/><Relationship Id="rId23" Type="http://schemas.openxmlformats.org/officeDocument/2006/relationships/image" Target="../media/image62.jpeg"/><Relationship Id="rId10" Type="http://schemas.openxmlformats.org/officeDocument/2006/relationships/image" Target="../media/image60.png"/><Relationship Id="rId19" Type="http://schemas.openxmlformats.org/officeDocument/2006/relationships/oleObject" Target="../embeddings/oleObject38.bin"/><Relationship Id="rId4" Type="http://schemas.openxmlformats.org/officeDocument/2006/relationships/image" Target="../media/image55.png"/><Relationship Id="rId9" Type="http://schemas.openxmlformats.org/officeDocument/2006/relationships/image" Target="../media/image53.png"/><Relationship Id="rId14" Type="http://schemas.openxmlformats.org/officeDocument/2006/relationships/oleObject" Target="../embeddings/oleObject33.bin"/><Relationship Id="rId22" Type="http://schemas.openxmlformats.org/officeDocument/2006/relationships/oleObject" Target="../embeddings/oleObject41.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5.vml"/><Relationship Id="rId5" Type="http://schemas.openxmlformats.org/officeDocument/2006/relationships/oleObject" Target="../embeddings/oleObject43.bin"/><Relationship Id="rId4" Type="http://schemas.openxmlformats.org/officeDocument/2006/relationships/oleObject" Target="../embeddings/oleObject42.bin"/></Relationships>
</file>

<file path=ppt/slides/_rels/slide2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1.png"/><Relationship Id="rId5" Type="http://schemas.openxmlformats.org/officeDocument/2006/relationships/oleObject" Target="../embeddings/oleObject44.bin"/><Relationship Id="rId4" Type="http://schemas.openxmlformats.org/officeDocument/2006/relationships/image" Target="../media/image77.png"/></Relationships>
</file>

<file path=ppt/slides/_rels/slide2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p:txBody>
          <a:bodyPr/>
          <a:lstStyle/>
          <a:p>
            <a:pPr eaLnBrk="1" hangingPunct="1"/>
            <a:r>
              <a:rPr lang="en-US" sz="3200" b="1" smtClean="0"/>
              <a:t>Rendering with Environment Maps</a:t>
            </a:r>
          </a:p>
        </p:txBody>
      </p:sp>
      <p:sp>
        <p:nvSpPr>
          <p:cNvPr id="10243" name="Rectangle 3"/>
          <p:cNvSpPr>
            <a:spLocks noGrp="1" noChangeArrowheads="1"/>
          </p:cNvSpPr>
          <p:nvPr>
            <p:ph type="subTitle" idx="1"/>
          </p:nvPr>
        </p:nvSpPr>
        <p:spPr/>
        <p:txBody>
          <a:bodyPr/>
          <a:lstStyle/>
          <a:p>
            <a:pPr eaLnBrk="1" hangingPunct="1"/>
            <a:r>
              <a:rPr lang="cs-CZ" sz="2000" smtClean="0"/>
              <a:t>Jaroslav Křivánek, </a:t>
            </a:r>
            <a:r>
              <a:rPr lang="en-US" sz="2000" smtClean="0"/>
              <a:t>KSVI</a:t>
            </a:r>
            <a:r>
              <a:rPr lang="cs-CZ" sz="2000" smtClean="0"/>
              <a:t>, MFF UK</a:t>
            </a:r>
          </a:p>
          <a:p>
            <a:pPr eaLnBrk="1" hangingPunct="1"/>
            <a:r>
              <a:rPr lang="en-US" sz="2000" smtClean="0">
                <a:hlinkClick r:id="rId2"/>
              </a:rPr>
              <a:t>Jaroslav.Krivanek@mff.cuni.cz</a:t>
            </a:r>
            <a:endParaRPr lang="en-US" sz="20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solidFill>
                <a:srgbClr val="FFFFFF"/>
              </a:solidFill>
              <a:latin typeface="Arial" charset="0"/>
            </a:endParaRPr>
          </a:p>
        </p:txBody>
      </p:sp>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10</a:t>
            </a:fld>
            <a:endParaRPr lang="en-US" dirty="0">
              <a:solidFill>
                <a:srgbClr val="FFFFFF"/>
              </a:solidFill>
            </a:endParaRPr>
          </a:p>
        </p:txBody>
      </p:sp>
      <p:sp>
        <p:nvSpPr>
          <p:cNvPr id="14" name="Rectangle 13"/>
          <p:cNvSpPr/>
          <p:nvPr/>
        </p:nvSpPr>
        <p:spPr bwMode="auto">
          <a:xfrm>
            <a:off x="4697104" y="5105400"/>
            <a:ext cx="1676400" cy="1676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solidFill>
                <a:srgbClr val="FFFFFF"/>
              </a:solidFill>
              <a:latin typeface="Arial" charset="0"/>
            </a:endParaRPr>
          </a:p>
        </p:txBody>
      </p:sp>
      <p:pic>
        <p:nvPicPr>
          <p:cNvPr id="13" name="Picture 4"/>
          <p:cNvPicPr>
            <a:picLocks noChangeAspect="1" noChangeArrowheads="1"/>
          </p:cNvPicPr>
          <p:nvPr/>
        </p:nvPicPr>
        <p:blipFill>
          <a:blip r:embed="rId2" cstate="print"/>
          <a:srcRect/>
          <a:stretch>
            <a:fillRect/>
          </a:stretch>
        </p:blipFill>
        <p:spPr bwMode="auto">
          <a:xfrm>
            <a:off x="885825" y="5181600"/>
            <a:ext cx="1552575" cy="1552575"/>
          </a:xfrm>
          <a:prstGeom prst="rect">
            <a:avLst/>
          </a:prstGeom>
          <a:noFill/>
          <a:ln w="9525">
            <a:noFill/>
            <a:miter lim="800000"/>
            <a:headEnd/>
            <a:tailEnd/>
          </a:ln>
        </p:spPr>
      </p:pic>
      <p:pic>
        <p:nvPicPr>
          <p:cNvPr id="15" name="Picture 5"/>
          <p:cNvPicPr>
            <a:picLocks noChangeAspect="1" noChangeArrowheads="1"/>
          </p:cNvPicPr>
          <p:nvPr/>
        </p:nvPicPr>
        <p:blipFill>
          <a:blip r:embed="rId3" cstate="print"/>
          <a:srcRect/>
          <a:stretch>
            <a:fillRect/>
          </a:stretch>
        </p:blipFill>
        <p:spPr bwMode="auto">
          <a:xfrm>
            <a:off x="2825750" y="5181600"/>
            <a:ext cx="1552575" cy="1552575"/>
          </a:xfrm>
          <a:prstGeom prst="rect">
            <a:avLst/>
          </a:prstGeom>
          <a:noFill/>
          <a:ln w="9525">
            <a:noFill/>
            <a:miter lim="800000"/>
            <a:headEnd/>
            <a:tailEnd/>
          </a:ln>
        </p:spPr>
      </p:pic>
      <p:pic>
        <p:nvPicPr>
          <p:cNvPr id="16" name="Picture 6"/>
          <p:cNvPicPr>
            <a:picLocks noChangeAspect="1" noChangeArrowheads="1"/>
          </p:cNvPicPr>
          <p:nvPr/>
        </p:nvPicPr>
        <p:blipFill>
          <a:blip r:embed="rId4" cstate="print"/>
          <a:srcRect/>
          <a:stretch>
            <a:fillRect/>
          </a:stretch>
        </p:blipFill>
        <p:spPr bwMode="auto">
          <a:xfrm>
            <a:off x="4765675" y="5181600"/>
            <a:ext cx="1552575" cy="1552575"/>
          </a:xfrm>
          <a:prstGeom prst="rect">
            <a:avLst/>
          </a:prstGeom>
          <a:noFill/>
          <a:ln w="9525">
            <a:noFill/>
            <a:miter lim="800000"/>
            <a:headEnd/>
            <a:tailEnd/>
          </a:ln>
        </p:spPr>
      </p:pic>
      <p:pic>
        <p:nvPicPr>
          <p:cNvPr id="17" name="Picture 7"/>
          <p:cNvPicPr>
            <a:picLocks noChangeAspect="1" noChangeArrowheads="1"/>
          </p:cNvPicPr>
          <p:nvPr/>
        </p:nvPicPr>
        <p:blipFill>
          <a:blip r:embed="rId5" cstate="print"/>
          <a:srcRect/>
          <a:stretch>
            <a:fillRect/>
          </a:stretch>
        </p:blipFill>
        <p:spPr bwMode="auto">
          <a:xfrm>
            <a:off x="6705600" y="5181600"/>
            <a:ext cx="1552575" cy="1552575"/>
          </a:xfrm>
          <a:prstGeom prst="rect">
            <a:avLst/>
          </a:prstGeom>
          <a:noFill/>
          <a:ln w="9525">
            <a:noFill/>
            <a:miter lim="800000"/>
            <a:headEnd/>
            <a:tailEnd/>
          </a:ln>
        </p:spPr>
      </p:pic>
      <p:pic>
        <p:nvPicPr>
          <p:cNvPr id="50178" name="Picture 2"/>
          <p:cNvPicPr>
            <a:picLocks noChangeAspect="1" noChangeArrowheads="1"/>
          </p:cNvPicPr>
          <p:nvPr/>
        </p:nvPicPr>
        <p:blipFill>
          <a:blip r:embed="rId6" cstate="print"/>
          <a:srcRect/>
          <a:stretch>
            <a:fillRect/>
          </a:stretch>
        </p:blipFill>
        <p:spPr bwMode="auto">
          <a:xfrm>
            <a:off x="762000" y="228600"/>
            <a:ext cx="7620000" cy="4810125"/>
          </a:xfrm>
          <a:prstGeom prst="rect">
            <a:avLst/>
          </a:prstGeom>
          <a:noFill/>
          <a:ln w="6350">
            <a:solidFill>
              <a:schemeClr val="tx1"/>
            </a:solidFill>
            <a:miter lim="800000"/>
            <a:headEnd/>
            <a:tailEnd/>
          </a:ln>
        </p:spPr>
      </p:pic>
      <p:sp>
        <p:nvSpPr>
          <p:cNvPr id="12" name="TextBox 11"/>
          <p:cNvSpPr txBox="1"/>
          <p:nvPr/>
        </p:nvSpPr>
        <p:spPr>
          <a:xfrm>
            <a:off x="4648200" y="304800"/>
            <a:ext cx="3772186" cy="584775"/>
          </a:xfrm>
          <a:prstGeom prst="rect">
            <a:avLst/>
          </a:prstGeom>
          <a:noFill/>
        </p:spPr>
        <p:txBody>
          <a:bodyPr wrap="none" rtlCol="0">
            <a:spAutoFit/>
          </a:bodyPr>
          <a:lstStyle/>
          <a:p>
            <a:pPr fontAlgn="auto">
              <a:spcBef>
                <a:spcPts val="0"/>
              </a:spcBef>
              <a:spcAft>
                <a:spcPts val="0"/>
              </a:spcAft>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Image-based lighting</a:t>
            </a:r>
          </a:p>
        </p:txBody>
      </p:sp>
      <p:sp>
        <p:nvSpPr>
          <p:cNvPr id="18" name="TextovéPole 17"/>
          <p:cNvSpPr txBox="1"/>
          <p:nvPr/>
        </p:nvSpPr>
        <p:spPr>
          <a:xfrm>
            <a:off x="0" y="6488668"/>
            <a:ext cx="1719189" cy="369332"/>
          </a:xfrm>
          <a:prstGeom prst="rect">
            <a:avLst/>
          </a:prstGeom>
          <a:noFill/>
        </p:spPr>
        <p:txBody>
          <a:bodyPr wrap="none" rtlCol="0">
            <a:spAutoFit/>
          </a:bodyPr>
          <a:lstStyle/>
          <a:p>
            <a:pPr fontAlgn="auto">
              <a:spcBef>
                <a:spcPts val="0"/>
              </a:spcBef>
              <a:spcAft>
                <a:spcPts val="0"/>
              </a:spcAft>
            </a:pPr>
            <a:r>
              <a:rPr lang="en-US" dirty="0">
                <a:solidFill>
                  <a:srgbClr val="FFFFFF"/>
                </a:solidFill>
                <a:latin typeface="Corbel"/>
              </a:rPr>
              <a:t>© Paul </a:t>
            </a:r>
            <a:r>
              <a:rPr lang="en-US" dirty="0" err="1">
                <a:solidFill>
                  <a:srgbClr val="FFFFFF"/>
                </a:solidFill>
                <a:latin typeface="Corbel"/>
              </a:rPr>
              <a:t>Debevec</a:t>
            </a:r>
            <a:endParaRPr lang="en-US" dirty="0">
              <a:solidFill>
                <a:srgbClr val="FFFFFF"/>
              </a:solidFill>
              <a:latin typeface="Corbe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solidFill>
                <a:srgbClr val="FFFFFF"/>
              </a:solidFill>
              <a:latin typeface="Arial" charset="0"/>
            </a:endParaRPr>
          </a:p>
        </p:txBody>
      </p:sp>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11</a:t>
            </a:fld>
            <a:endParaRPr lang="en-US" dirty="0">
              <a:solidFill>
                <a:srgbClr val="FFFFFF"/>
              </a:solidFill>
            </a:endParaRPr>
          </a:p>
        </p:txBody>
      </p:sp>
      <p:sp>
        <p:nvSpPr>
          <p:cNvPr id="14" name="Rectangle 13"/>
          <p:cNvSpPr/>
          <p:nvPr/>
        </p:nvSpPr>
        <p:spPr bwMode="auto">
          <a:xfrm>
            <a:off x="6629400" y="5105400"/>
            <a:ext cx="1676400" cy="1676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solidFill>
                <a:srgbClr val="FFFFFF"/>
              </a:solidFill>
              <a:latin typeface="Arial" charset="0"/>
            </a:endParaRPr>
          </a:p>
        </p:txBody>
      </p:sp>
      <p:pic>
        <p:nvPicPr>
          <p:cNvPr id="13" name="Picture 4"/>
          <p:cNvPicPr>
            <a:picLocks noChangeAspect="1" noChangeArrowheads="1"/>
          </p:cNvPicPr>
          <p:nvPr/>
        </p:nvPicPr>
        <p:blipFill>
          <a:blip r:embed="rId2" cstate="print"/>
          <a:srcRect/>
          <a:stretch>
            <a:fillRect/>
          </a:stretch>
        </p:blipFill>
        <p:spPr bwMode="auto">
          <a:xfrm>
            <a:off x="885825" y="5181600"/>
            <a:ext cx="1552575" cy="1552575"/>
          </a:xfrm>
          <a:prstGeom prst="rect">
            <a:avLst/>
          </a:prstGeom>
          <a:noFill/>
          <a:ln w="9525">
            <a:noFill/>
            <a:miter lim="800000"/>
            <a:headEnd/>
            <a:tailEnd/>
          </a:ln>
        </p:spPr>
      </p:pic>
      <p:pic>
        <p:nvPicPr>
          <p:cNvPr id="15" name="Picture 5"/>
          <p:cNvPicPr>
            <a:picLocks noChangeAspect="1" noChangeArrowheads="1"/>
          </p:cNvPicPr>
          <p:nvPr/>
        </p:nvPicPr>
        <p:blipFill>
          <a:blip r:embed="rId3" cstate="print"/>
          <a:srcRect/>
          <a:stretch>
            <a:fillRect/>
          </a:stretch>
        </p:blipFill>
        <p:spPr bwMode="auto">
          <a:xfrm>
            <a:off x="2825750" y="5181600"/>
            <a:ext cx="1552575" cy="1552575"/>
          </a:xfrm>
          <a:prstGeom prst="rect">
            <a:avLst/>
          </a:prstGeom>
          <a:noFill/>
          <a:ln w="9525">
            <a:noFill/>
            <a:miter lim="800000"/>
            <a:headEnd/>
            <a:tailEnd/>
          </a:ln>
        </p:spPr>
      </p:pic>
      <p:pic>
        <p:nvPicPr>
          <p:cNvPr id="16" name="Picture 6"/>
          <p:cNvPicPr>
            <a:picLocks noChangeAspect="1" noChangeArrowheads="1"/>
          </p:cNvPicPr>
          <p:nvPr/>
        </p:nvPicPr>
        <p:blipFill>
          <a:blip r:embed="rId4" cstate="print"/>
          <a:srcRect/>
          <a:stretch>
            <a:fillRect/>
          </a:stretch>
        </p:blipFill>
        <p:spPr bwMode="auto">
          <a:xfrm>
            <a:off x="4765675" y="5181600"/>
            <a:ext cx="1552575" cy="1552575"/>
          </a:xfrm>
          <a:prstGeom prst="rect">
            <a:avLst/>
          </a:prstGeom>
          <a:noFill/>
          <a:ln w="9525">
            <a:noFill/>
            <a:miter lim="800000"/>
            <a:headEnd/>
            <a:tailEnd/>
          </a:ln>
        </p:spPr>
      </p:pic>
      <p:pic>
        <p:nvPicPr>
          <p:cNvPr id="17" name="Picture 7"/>
          <p:cNvPicPr>
            <a:picLocks noChangeAspect="1" noChangeArrowheads="1"/>
          </p:cNvPicPr>
          <p:nvPr/>
        </p:nvPicPr>
        <p:blipFill>
          <a:blip r:embed="rId5" cstate="print"/>
          <a:srcRect/>
          <a:stretch>
            <a:fillRect/>
          </a:stretch>
        </p:blipFill>
        <p:spPr bwMode="auto">
          <a:xfrm>
            <a:off x="6705600" y="5181600"/>
            <a:ext cx="1552575" cy="1552575"/>
          </a:xfrm>
          <a:prstGeom prst="rect">
            <a:avLst/>
          </a:prstGeom>
          <a:noFill/>
          <a:ln w="9525">
            <a:noFill/>
            <a:miter lim="800000"/>
            <a:headEnd/>
            <a:tailEnd/>
          </a:ln>
        </p:spPr>
      </p:pic>
      <p:pic>
        <p:nvPicPr>
          <p:cNvPr id="51202" name="Picture 2"/>
          <p:cNvPicPr>
            <a:picLocks noChangeAspect="1" noChangeArrowheads="1"/>
          </p:cNvPicPr>
          <p:nvPr/>
        </p:nvPicPr>
        <p:blipFill>
          <a:blip r:embed="rId6" cstate="print"/>
          <a:srcRect/>
          <a:stretch>
            <a:fillRect/>
          </a:stretch>
        </p:blipFill>
        <p:spPr bwMode="auto">
          <a:xfrm>
            <a:off x="761999" y="228600"/>
            <a:ext cx="7604911" cy="4800600"/>
          </a:xfrm>
          <a:prstGeom prst="rect">
            <a:avLst/>
          </a:prstGeom>
          <a:noFill/>
          <a:ln w="6350">
            <a:solidFill>
              <a:schemeClr val="tx1"/>
            </a:solidFill>
            <a:miter lim="800000"/>
            <a:headEnd/>
            <a:tailEnd/>
          </a:ln>
        </p:spPr>
      </p:pic>
      <p:sp>
        <p:nvSpPr>
          <p:cNvPr id="12" name="TextBox 11"/>
          <p:cNvSpPr txBox="1"/>
          <p:nvPr/>
        </p:nvSpPr>
        <p:spPr>
          <a:xfrm>
            <a:off x="4648200" y="304800"/>
            <a:ext cx="3772186" cy="584775"/>
          </a:xfrm>
          <a:prstGeom prst="rect">
            <a:avLst/>
          </a:prstGeom>
          <a:noFill/>
        </p:spPr>
        <p:txBody>
          <a:bodyPr wrap="none" rtlCol="0">
            <a:spAutoFit/>
          </a:bodyPr>
          <a:lstStyle/>
          <a:p>
            <a:pPr fontAlgn="auto">
              <a:spcBef>
                <a:spcPts val="0"/>
              </a:spcBef>
              <a:spcAft>
                <a:spcPts val="0"/>
              </a:spcAft>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Image-based lighting</a:t>
            </a:r>
          </a:p>
        </p:txBody>
      </p:sp>
      <p:sp>
        <p:nvSpPr>
          <p:cNvPr id="18" name="TextovéPole 17"/>
          <p:cNvSpPr txBox="1"/>
          <p:nvPr/>
        </p:nvSpPr>
        <p:spPr>
          <a:xfrm>
            <a:off x="0" y="6488668"/>
            <a:ext cx="1719189" cy="369332"/>
          </a:xfrm>
          <a:prstGeom prst="rect">
            <a:avLst/>
          </a:prstGeom>
          <a:noFill/>
        </p:spPr>
        <p:txBody>
          <a:bodyPr wrap="none" rtlCol="0">
            <a:spAutoFit/>
          </a:bodyPr>
          <a:lstStyle/>
          <a:p>
            <a:pPr fontAlgn="auto">
              <a:spcBef>
                <a:spcPts val="0"/>
              </a:spcBef>
              <a:spcAft>
                <a:spcPts val="0"/>
              </a:spcAft>
            </a:pPr>
            <a:r>
              <a:rPr lang="en-US" dirty="0">
                <a:solidFill>
                  <a:srgbClr val="FFFFFF"/>
                </a:solidFill>
                <a:latin typeface="Corbel"/>
              </a:rPr>
              <a:t>© Paul </a:t>
            </a:r>
            <a:r>
              <a:rPr lang="en-US" dirty="0" err="1">
                <a:solidFill>
                  <a:srgbClr val="FFFFFF"/>
                </a:solidFill>
                <a:latin typeface="Corbel"/>
              </a:rPr>
              <a:t>Debevec</a:t>
            </a:r>
            <a:endParaRPr lang="en-US" dirty="0">
              <a:solidFill>
                <a:srgbClr val="FFFFFF"/>
              </a:solidFill>
              <a:latin typeface="Corbe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en-US" dirty="0" smtClean="0"/>
              <a:t>Video</a:t>
            </a:r>
          </a:p>
          <a:p>
            <a:pPr lvl="1"/>
            <a:r>
              <a:rPr lang="en-US" dirty="0" smtClean="0"/>
              <a:t>Rendering with natural light</a:t>
            </a:r>
          </a:p>
          <a:p>
            <a:pPr lvl="1"/>
            <a:r>
              <a:rPr lang="en-US" dirty="0" smtClean="0"/>
              <a:t>Fiat </a:t>
            </a:r>
            <a:r>
              <a:rPr lang="en-US" dirty="0" err="1" smtClean="0"/>
              <a:t>Lux</a:t>
            </a:r>
            <a:endParaRPr lang="en-US" dirty="0" smtClean="0"/>
          </a:p>
        </p:txBody>
      </p:sp>
      <p:sp>
        <p:nvSpPr>
          <p:cNvPr id="3" name="Zástupný symbol pro číslo snímku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12</a:t>
            </a:fld>
            <a:endParaRPr lang="en-US" dirty="0">
              <a:solidFill>
                <a:srgbClr val="FFFFFF"/>
              </a:solidFill>
            </a:endParaRPr>
          </a:p>
        </p:txBody>
      </p:sp>
      <p:sp>
        <p:nvSpPr>
          <p:cNvPr id="4" name="Nadpis 3"/>
          <p:cNvSpPr>
            <a:spLocks noGrp="1"/>
          </p:cNvSpPr>
          <p:nvPr>
            <p:ph type="title"/>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Sampling strategies</a:t>
            </a:r>
            <a:endParaRPr lang="en-US" dirty="0"/>
          </a:p>
        </p:txBody>
      </p:sp>
      <p:pic>
        <p:nvPicPr>
          <p:cNvPr id="1027" name="Picture 3" descr="C:\!SGI\vyuka\2010-zima\PGIII\envmap\rotation\brdf-diffuse.exr.png"/>
          <p:cNvPicPr>
            <a:picLocks noChangeAspect="1" noChangeArrowheads="1"/>
          </p:cNvPicPr>
          <p:nvPr/>
        </p:nvPicPr>
        <p:blipFill>
          <a:blip r:embed="rId2" cstate="print"/>
          <a:srcRect l="11073" t="4921" r="11073" b="4921"/>
          <a:stretch>
            <a:fillRect/>
          </a:stretch>
        </p:blipFill>
        <p:spPr bwMode="auto">
          <a:xfrm>
            <a:off x="749396" y="1138812"/>
            <a:ext cx="1898392" cy="1648810"/>
          </a:xfrm>
          <a:prstGeom prst="rect">
            <a:avLst/>
          </a:prstGeom>
          <a:noFill/>
        </p:spPr>
      </p:pic>
      <p:pic>
        <p:nvPicPr>
          <p:cNvPr id="1028" name="Picture 4" descr="C:\!SGI\vyuka\2010-zima\PGIII\envmap\rotation\brdf-alpha0.20.exr.png"/>
          <p:cNvPicPr>
            <a:picLocks noChangeAspect="1" noChangeArrowheads="1"/>
          </p:cNvPicPr>
          <p:nvPr/>
        </p:nvPicPr>
        <p:blipFill>
          <a:blip r:embed="rId3" cstate="print"/>
          <a:srcRect l="11073" t="4921" r="11073" b="4921"/>
          <a:stretch>
            <a:fillRect/>
          </a:stretch>
        </p:blipFill>
        <p:spPr bwMode="auto">
          <a:xfrm>
            <a:off x="2832196" y="1138812"/>
            <a:ext cx="1898392" cy="1648810"/>
          </a:xfrm>
          <a:prstGeom prst="rect">
            <a:avLst/>
          </a:prstGeom>
          <a:noFill/>
        </p:spPr>
      </p:pic>
      <p:pic>
        <p:nvPicPr>
          <p:cNvPr id="1029" name="Picture 5" descr="C:\!SGI\vyuka\2010-zima\PGIII\envmap\rotation\brdf-alpha0.05.exr.png"/>
          <p:cNvPicPr>
            <a:picLocks noChangeAspect="1" noChangeArrowheads="1"/>
          </p:cNvPicPr>
          <p:nvPr/>
        </p:nvPicPr>
        <p:blipFill>
          <a:blip r:embed="rId4" cstate="print"/>
          <a:srcRect l="11073" t="4921" r="11073" b="4921"/>
          <a:stretch>
            <a:fillRect/>
          </a:stretch>
        </p:blipFill>
        <p:spPr bwMode="auto">
          <a:xfrm>
            <a:off x="4914996" y="1138812"/>
            <a:ext cx="1898392" cy="1648810"/>
          </a:xfrm>
          <a:prstGeom prst="rect">
            <a:avLst/>
          </a:prstGeom>
          <a:noFill/>
        </p:spPr>
      </p:pic>
      <p:pic>
        <p:nvPicPr>
          <p:cNvPr id="1030" name="Picture 6" descr="C:\!SGI\vyuka\2010-zima\PGIII\envmap\rotation\brdf-alpha0.01.exr.png"/>
          <p:cNvPicPr>
            <a:picLocks noChangeAspect="1" noChangeArrowheads="1"/>
          </p:cNvPicPr>
          <p:nvPr/>
        </p:nvPicPr>
        <p:blipFill>
          <a:blip r:embed="rId5" cstate="print"/>
          <a:srcRect l="11073" t="4921" r="11073" b="4921"/>
          <a:stretch>
            <a:fillRect/>
          </a:stretch>
        </p:blipFill>
        <p:spPr bwMode="auto">
          <a:xfrm>
            <a:off x="6997796" y="1138812"/>
            <a:ext cx="1898392" cy="1648810"/>
          </a:xfrm>
          <a:prstGeom prst="rect">
            <a:avLst/>
          </a:prstGeom>
          <a:noFill/>
        </p:spPr>
      </p:pic>
      <p:pic>
        <p:nvPicPr>
          <p:cNvPr id="1031" name="Picture 7" descr="C:\!SGI\vyuka\2010-zima\PGIII\envmap\rotation\em-diffuse.exr.png"/>
          <p:cNvPicPr>
            <a:picLocks noChangeAspect="1" noChangeArrowheads="1"/>
          </p:cNvPicPr>
          <p:nvPr/>
        </p:nvPicPr>
        <p:blipFill>
          <a:blip r:embed="rId6" cstate="print"/>
          <a:srcRect l="11073" t="4921" r="11073" b="4921"/>
          <a:stretch>
            <a:fillRect/>
          </a:stretch>
        </p:blipFill>
        <p:spPr bwMode="auto">
          <a:xfrm>
            <a:off x="749396" y="2931606"/>
            <a:ext cx="1898392" cy="1648810"/>
          </a:xfrm>
          <a:prstGeom prst="rect">
            <a:avLst/>
          </a:prstGeom>
          <a:noFill/>
        </p:spPr>
      </p:pic>
      <p:pic>
        <p:nvPicPr>
          <p:cNvPr id="1032" name="Picture 8" descr="C:\!SGI\vyuka\2010-zima\PGIII\envmap\rotation\em-alpha0.20.exr.png"/>
          <p:cNvPicPr>
            <a:picLocks noChangeAspect="1" noChangeArrowheads="1"/>
          </p:cNvPicPr>
          <p:nvPr/>
        </p:nvPicPr>
        <p:blipFill>
          <a:blip r:embed="rId7" cstate="print"/>
          <a:srcRect l="11073" t="4921" r="11073" b="4921"/>
          <a:stretch>
            <a:fillRect/>
          </a:stretch>
        </p:blipFill>
        <p:spPr bwMode="auto">
          <a:xfrm>
            <a:off x="2832196" y="2931606"/>
            <a:ext cx="1898392" cy="1648810"/>
          </a:xfrm>
          <a:prstGeom prst="rect">
            <a:avLst/>
          </a:prstGeom>
          <a:noFill/>
        </p:spPr>
      </p:pic>
      <p:pic>
        <p:nvPicPr>
          <p:cNvPr id="1033" name="Picture 9" descr="C:\!SGI\vyuka\2010-zima\PGIII\envmap\rotation\em-alpha0.05.exr.png"/>
          <p:cNvPicPr>
            <a:picLocks noChangeAspect="1" noChangeArrowheads="1"/>
          </p:cNvPicPr>
          <p:nvPr/>
        </p:nvPicPr>
        <p:blipFill>
          <a:blip r:embed="rId8" cstate="print"/>
          <a:srcRect l="11073" t="4921" r="11073" b="4921"/>
          <a:stretch>
            <a:fillRect/>
          </a:stretch>
        </p:blipFill>
        <p:spPr bwMode="auto">
          <a:xfrm>
            <a:off x="4914996" y="2931606"/>
            <a:ext cx="1898392" cy="1648810"/>
          </a:xfrm>
          <a:prstGeom prst="rect">
            <a:avLst/>
          </a:prstGeom>
          <a:noFill/>
        </p:spPr>
      </p:pic>
      <p:pic>
        <p:nvPicPr>
          <p:cNvPr id="1034" name="Picture 10" descr="C:\!SGI\vyuka\2010-zima\PGIII\envmap\rotation\em-alpha0.01.exr.png"/>
          <p:cNvPicPr>
            <a:picLocks noChangeAspect="1" noChangeArrowheads="1"/>
          </p:cNvPicPr>
          <p:nvPr/>
        </p:nvPicPr>
        <p:blipFill>
          <a:blip r:embed="rId9" cstate="print"/>
          <a:srcRect l="11073" t="4921" r="11073" b="4921"/>
          <a:stretch>
            <a:fillRect/>
          </a:stretch>
        </p:blipFill>
        <p:spPr bwMode="auto">
          <a:xfrm>
            <a:off x="6997796" y="2931606"/>
            <a:ext cx="1898392" cy="1648810"/>
          </a:xfrm>
          <a:prstGeom prst="rect">
            <a:avLst/>
          </a:prstGeom>
          <a:noFill/>
        </p:spPr>
      </p:pic>
      <p:pic>
        <p:nvPicPr>
          <p:cNvPr id="1035" name="Picture 11" descr="C:\!SGI\vyuka\2010-zima\PGIII\envmap\rotation\mis-diffuse.exr.png"/>
          <p:cNvPicPr>
            <a:picLocks noChangeAspect="1" noChangeArrowheads="1"/>
          </p:cNvPicPr>
          <p:nvPr/>
        </p:nvPicPr>
        <p:blipFill>
          <a:blip r:embed="rId10" cstate="print"/>
          <a:srcRect l="11073" t="4921" r="11073" b="4921"/>
          <a:stretch>
            <a:fillRect/>
          </a:stretch>
        </p:blipFill>
        <p:spPr bwMode="auto">
          <a:xfrm>
            <a:off x="749396" y="4724400"/>
            <a:ext cx="1898392" cy="1648810"/>
          </a:xfrm>
          <a:prstGeom prst="rect">
            <a:avLst/>
          </a:prstGeom>
          <a:noFill/>
        </p:spPr>
      </p:pic>
      <p:pic>
        <p:nvPicPr>
          <p:cNvPr id="1036" name="Picture 12" descr="C:\!SGI\vyuka\2010-zima\PGIII\envmap\rotation\mis-a0.20.exr.png"/>
          <p:cNvPicPr>
            <a:picLocks noChangeAspect="1" noChangeArrowheads="1"/>
          </p:cNvPicPr>
          <p:nvPr/>
        </p:nvPicPr>
        <p:blipFill>
          <a:blip r:embed="rId11" cstate="print"/>
          <a:srcRect l="11073" t="4921" r="11073" b="4921"/>
          <a:stretch>
            <a:fillRect/>
          </a:stretch>
        </p:blipFill>
        <p:spPr bwMode="auto">
          <a:xfrm>
            <a:off x="2832196" y="4724400"/>
            <a:ext cx="1898392" cy="1648810"/>
          </a:xfrm>
          <a:prstGeom prst="rect">
            <a:avLst/>
          </a:prstGeom>
          <a:noFill/>
        </p:spPr>
      </p:pic>
      <p:pic>
        <p:nvPicPr>
          <p:cNvPr id="1037" name="Picture 13" descr="C:\!SGI\vyuka\2010-zima\PGIII\envmap\rotation\mis-a0.05.exr.png"/>
          <p:cNvPicPr>
            <a:picLocks noChangeAspect="1" noChangeArrowheads="1"/>
          </p:cNvPicPr>
          <p:nvPr/>
        </p:nvPicPr>
        <p:blipFill>
          <a:blip r:embed="rId12" cstate="print"/>
          <a:srcRect l="11073" t="4921" r="11073" b="4921"/>
          <a:stretch>
            <a:fillRect/>
          </a:stretch>
        </p:blipFill>
        <p:spPr bwMode="auto">
          <a:xfrm>
            <a:off x="4914996" y="4724400"/>
            <a:ext cx="1898392" cy="1648810"/>
          </a:xfrm>
          <a:prstGeom prst="rect">
            <a:avLst/>
          </a:prstGeom>
          <a:noFill/>
        </p:spPr>
      </p:pic>
      <p:pic>
        <p:nvPicPr>
          <p:cNvPr id="1038" name="Picture 14" descr="C:\!SGI\vyuka\2010-zima\PGIII\envmap\rotation\mis-a0.01.exr.png"/>
          <p:cNvPicPr>
            <a:picLocks noChangeAspect="1" noChangeArrowheads="1"/>
          </p:cNvPicPr>
          <p:nvPr/>
        </p:nvPicPr>
        <p:blipFill>
          <a:blip r:embed="rId13" cstate="print"/>
          <a:srcRect l="11073" t="4921" r="11073" b="4921"/>
          <a:stretch>
            <a:fillRect/>
          </a:stretch>
        </p:blipFill>
        <p:spPr bwMode="auto">
          <a:xfrm>
            <a:off x="6997796" y="4724400"/>
            <a:ext cx="1898392" cy="1648810"/>
          </a:xfrm>
          <a:prstGeom prst="rect">
            <a:avLst/>
          </a:prstGeom>
          <a:noFill/>
        </p:spPr>
      </p:pic>
      <p:sp>
        <p:nvSpPr>
          <p:cNvPr id="18" name="TextBox 17"/>
          <p:cNvSpPr txBox="1"/>
          <p:nvPr/>
        </p:nvSpPr>
        <p:spPr>
          <a:xfrm rot="16200000">
            <a:off x="-362278" y="1630382"/>
            <a:ext cx="1370888" cy="646331"/>
          </a:xfrm>
          <a:prstGeom prst="rect">
            <a:avLst/>
          </a:prstGeom>
          <a:noFill/>
        </p:spPr>
        <p:txBody>
          <a:bodyPr wrap="none" rtlCol="0">
            <a:spAutoFit/>
          </a:bodyPr>
          <a:lstStyle/>
          <a:p>
            <a:pPr algn="ctr" fontAlgn="auto">
              <a:spcBef>
                <a:spcPts val="0"/>
              </a:spcBef>
              <a:spcAft>
                <a:spcPts val="0"/>
              </a:spcAft>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BRDF  IS</a:t>
            </a:r>
          </a:p>
          <a:p>
            <a:pPr algn="ctr" fontAlgn="auto">
              <a:spcBef>
                <a:spcPts val="0"/>
              </a:spcBef>
              <a:spcAft>
                <a:spcPts val="0"/>
              </a:spcAft>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600 samples</a:t>
            </a:r>
          </a:p>
        </p:txBody>
      </p:sp>
      <p:sp>
        <p:nvSpPr>
          <p:cNvPr id="19" name="TextBox 18"/>
          <p:cNvSpPr txBox="1"/>
          <p:nvPr/>
        </p:nvSpPr>
        <p:spPr>
          <a:xfrm rot="16200000">
            <a:off x="-362278" y="3410990"/>
            <a:ext cx="1370888" cy="646331"/>
          </a:xfrm>
          <a:prstGeom prst="rect">
            <a:avLst/>
          </a:prstGeom>
          <a:noFill/>
        </p:spPr>
        <p:txBody>
          <a:bodyPr wrap="none" rtlCol="0">
            <a:spAutoFit/>
          </a:bodyPr>
          <a:lstStyle/>
          <a:p>
            <a:pPr algn="ctr" fontAlgn="auto">
              <a:spcBef>
                <a:spcPts val="0"/>
              </a:spcBef>
              <a:spcAft>
                <a:spcPts val="0"/>
              </a:spcAft>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EM IS</a:t>
            </a:r>
          </a:p>
          <a:p>
            <a:pPr algn="ctr" fontAlgn="auto">
              <a:spcBef>
                <a:spcPts val="0"/>
              </a:spcBef>
              <a:spcAft>
                <a:spcPts val="0"/>
              </a:spcAft>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600 samples</a:t>
            </a:r>
          </a:p>
        </p:txBody>
      </p:sp>
      <p:sp>
        <p:nvSpPr>
          <p:cNvPr id="20" name="TextBox 19"/>
          <p:cNvSpPr txBox="1"/>
          <p:nvPr/>
        </p:nvSpPr>
        <p:spPr>
          <a:xfrm rot="16200000">
            <a:off x="-629979" y="5276889"/>
            <a:ext cx="1906291" cy="646331"/>
          </a:xfrm>
          <a:prstGeom prst="rect">
            <a:avLst/>
          </a:prstGeom>
          <a:noFill/>
        </p:spPr>
        <p:txBody>
          <a:bodyPr wrap="none" rtlCol="0">
            <a:spAutoFit/>
          </a:bodyPr>
          <a:lstStyle/>
          <a:p>
            <a:pPr algn="ctr" fontAlgn="auto">
              <a:spcBef>
                <a:spcPts val="0"/>
              </a:spcBef>
              <a:spcAft>
                <a:spcPts val="0"/>
              </a:spcAft>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MIS</a:t>
            </a:r>
          </a:p>
          <a:p>
            <a:pPr algn="ctr" fontAlgn="auto">
              <a:spcBef>
                <a:spcPts val="0"/>
              </a:spcBef>
              <a:spcAft>
                <a:spcPts val="0"/>
              </a:spcAft>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300 + 300 samples</a:t>
            </a:r>
          </a:p>
        </p:txBody>
      </p:sp>
      <p:sp>
        <p:nvSpPr>
          <p:cNvPr id="21" name="TextBox 20"/>
          <p:cNvSpPr txBox="1"/>
          <p:nvPr/>
        </p:nvSpPr>
        <p:spPr>
          <a:xfrm>
            <a:off x="1066800" y="6488668"/>
            <a:ext cx="1324401" cy="369332"/>
          </a:xfrm>
          <a:prstGeom prst="rect">
            <a:avLst/>
          </a:prstGeom>
          <a:noFill/>
        </p:spPr>
        <p:txBody>
          <a:bodyPr wrap="none" rtlCol="0">
            <a:spAutoFit/>
          </a:bodyPr>
          <a:lstStyle/>
          <a:p>
            <a:pPr algn="ctr" fontAlgn="auto">
              <a:spcBef>
                <a:spcPts val="0"/>
              </a:spcBef>
              <a:spcAft>
                <a:spcPts val="0"/>
              </a:spcAft>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Diffuse only</a:t>
            </a:r>
          </a:p>
        </p:txBody>
      </p:sp>
      <p:sp>
        <p:nvSpPr>
          <p:cNvPr id="22" name="TextBox 21"/>
          <p:cNvSpPr txBox="1"/>
          <p:nvPr/>
        </p:nvSpPr>
        <p:spPr>
          <a:xfrm>
            <a:off x="2859489" y="6488668"/>
            <a:ext cx="1948226" cy="369332"/>
          </a:xfrm>
          <a:prstGeom prst="rect">
            <a:avLst/>
          </a:prstGeom>
          <a:noFill/>
        </p:spPr>
        <p:txBody>
          <a:bodyPr wrap="none" rtlCol="0">
            <a:spAutoFit/>
          </a:bodyPr>
          <a:lstStyle/>
          <a:p>
            <a:pPr algn="ctr" fontAlgn="auto">
              <a:spcBef>
                <a:spcPts val="0"/>
              </a:spcBef>
              <a:spcAft>
                <a:spcPts val="0"/>
              </a:spcAft>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Ward BRDF,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ymbol" pitchFamily="18" charset="2"/>
              </a:rPr>
              <a:t>a</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=0.2</a:t>
            </a:r>
          </a:p>
        </p:txBody>
      </p:sp>
      <p:sp>
        <p:nvSpPr>
          <p:cNvPr id="23" name="TextBox 22"/>
          <p:cNvSpPr txBox="1"/>
          <p:nvPr/>
        </p:nvSpPr>
        <p:spPr>
          <a:xfrm>
            <a:off x="4821498" y="6477000"/>
            <a:ext cx="2058832" cy="369332"/>
          </a:xfrm>
          <a:prstGeom prst="rect">
            <a:avLst/>
          </a:prstGeom>
          <a:noFill/>
        </p:spPr>
        <p:txBody>
          <a:bodyPr wrap="none" rtlCol="0">
            <a:spAutoFit/>
          </a:bodyPr>
          <a:lstStyle/>
          <a:p>
            <a:pPr algn="ctr" fontAlgn="auto">
              <a:spcBef>
                <a:spcPts val="0"/>
              </a:spcBef>
              <a:spcAft>
                <a:spcPts val="0"/>
              </a:spcAft>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Ward BRDF,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ymbol" pitchFamily="18" charset="2"/>
              </a:rPr>
              <a:t>a</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=0.05</a:t>
            </a:r>
          </a:p>
        </p:txBody>
      </p:sp>
      <p:sp>
        <p:nvSpPr>
          <p:cNvPr id="24" name="TextBox 23"/>
          <p:cNvSpPr txBox="1"/>
          <p:nvPr/>
        </p:nvSpPr>
        <p:spPr>
          <a:xfrm>
            <a:off x="7012174" y="6477000"/>
            <a:ext cx="2052421" cy="369332"/>
          </a:xfrm>
          <a:prstGeom prst="rect">
            <a:avLst/>
          </a:prstGeom>
          <a:noFill/>
        </p:spPr>
        <p:txBody>
          <a:bodyPr wrap="none" rtlCol="0">
            <a:spAutoFit/>
          </a:bodyPr>
          <a:lstStyle/>
          <a:p>
            <a:pPr algn="ctr" fontAlgn="auto">
              <a:spcBef>
                <a:spcPts val="0"/>
              </a:spcBef>
              <a:spcAft>
                <a:spcPts val="0"/>
              </a:spcAft>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Ward BRDF,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ymbol" pitchFamily="18" charset="2"/>
              </a:rPr>
              <a:t>a</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=0.01</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Real-time rendering</a:t>
            </a:r>
          </a:p>
        </p:txBody>
      </p:sp>
      <p:sp>
        <p:nvSpPr>
          <p:cNvPr id="14339" name="Rectangle 3"/>
          <p:cNvSpPr>
            <a:spLocks noGrp="1" noChangeArrowheads="1"/>
          </p:cNvSpPr>
          <p:nvPr>
            <p:ph type="body" idx="1"/>
          </p:nvPr>
        </p:nvSpPr>
        <p:spPr>
          <a:xfrm>
            <a:off x="457200" y="1527175"/>
            <a:ext cx="8686800" cy="5029200"/>
          </a:xfrm>
        </p:spPr>
        <p:txBody>
          <a:bodyPr/>
          <a:lstStyle/>
          <a:p>
            <a:endParaRPr lang="en-US" dirty="0" smtClean="0"/>
          </a:p>
          <a:p>
            <a:endParaRPr lang="en-US" dirty="0" smtClean="0"/>
          </a:p>
          <a:p>
            <a:r>
              <a:rPr lang="en-US" dirty="0" smtClean="0"/>
              <a:t>Mirror surfaces easy </a:t>
            </a:r>
            <a:br>
              <a:rPr lang="en-US" dirty="0" smtClean="0"/>
            </a:br>
            <a:r>
              <a:rPr lang="en-US" dirty="0" smtClean="0"/>
              <a:t>(just a texture look-up)</a:t>
            </a:r>
          </a:p>
          <a:p>
            <a:endParaRPr lang="en-US" dirty="0" smtClean="0"/>
          </a:p>
          <a:p>
            <a:r>
              <a:rPr lang="en-US" dirty="0" smtClean="0"/>
              <a:t>What if the surface is rougher…</a:t>
            </a:r>
          </a:p>
          <a:p>
            <a:endParaRPr lang="en-US" dirty="0" smtClean="0"/>
          </a:p>
          <a:p>
            <a:endParaRPr lang="en-US" dirty="0" smtClean="0"/>
          </a:p>
          <a:p>
            <a:r>
              <a:rPr lang="en-US" dirty="0" smtClean="0"/>
              <a:t>Or completely diffuse?</a:t>
            </a:r>
          </a:p>
        </p:txBody>
      </p:sp>
      <p:pic>
        <p:nvPicPr>
          <p:cNvPr id="14340" name="Picture 4" descr="sigma0"/>
          <p:cNvPicPr>
            <a:picLocks noChangeAspect="1" noChangeArrowheads="1"/>
          </p:cNvPicPr>
          <p:nvPr/>
        </p:nvPicPr>
        <p:blipFill>
          <a:blip r:embed="rId2" cstate="print"/>
          <a:srcRect/>
          <a:stretch>
            <a:fillRect/>
          </a:stretch>
        </p:blipFill>
        <p:spPr bwMode="auto">
          <a:xfrm>
            <a:off x="5838825" y="2420962"/>
            <a:ext cx="1225550" cy="1223962"/>
          </a:xfrm>
          <a:prstGeom prst="rect">
            <a:avLst/>
          </a:prstGeom>
          <a:noFill/>
          <a:ln w="9525">
            <a:noFill/>
            <a:miter lim="800000"/>
            <a:headEnd/>
            <a:tailEnd/>
          </a:ln>
        </p:spPr>
      </p:pic>
      <p:pic>
        <p:nvPicPr>
          <p:cNvPr id="14341" name="Picture 5" descr="sigma10"/>
          <p:cNvPicPr>
            <a:picLocks noChangeAspect="1" noChangeArrowheads="1"/>
          </p:cNvPicPr>
          <p:nvPr/>
        </p:nvPicPr>
        <p:blipFill>
          <a:blip r:embed="rId3" cstate="print"/>
          <a:srcRect/>
          <a:stretch>
            <a:fillRect/>
          </a:stretch>
        </p:blipFill>
        <p:spPr bwMode="auto">
          <a:xfrm>
            <a:off x="5867400" y="3717949"/>
            <a:ext cx="1225550" cy="1223963"/>
          </a:xfrm>
          <a:prstGeom prst="rect">
            <a:avLst/>
          </a:prstGeom>
          <a:noFill/>
          <a:ln w="9525">
            <a:noFill/>
            <a:miter lim="800000"/>
            <a:headEnd/>
            <a:tailEnd/>
          </a:ln>
        </p:spPr>
      </p:pic>
      <p:pic>
        <p:nvPicPr>
          <p:cNvPr id="14342" name="Picture 6" descr="sigma50"/>
          <p:cNvPicPr>
            <a:picLocks noChangeAspect="1" noChangeArrowheads="1"/>
          </p:cNvPicPr>
          <p:nvPr/>
        </p:nvPicPr>
        <p:blipFill>
          <a:blip r:embed="rId4" cstate="print"/>
          <a:srcRect/>
          <a:stretch>
            <a:fillRect/>
          </a:stretch>
        </p:blipFill>
        <p:spPr bwMode="auto">
          <a:xfrm>
            <a:off x="5867400" y="5013349"/>
            <a:ext cx="1225550" cy="12239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p:txBody>
          <a:bodyPr/>
          <a:lstStyle/>
          <a:p>
            <a:r>
              <a:rPr lang="en-US" smtClean="0">
                <a:solidFill>
                  <a:srgbClr val="0070C0"/>
                </a:solidFill>
              </a:rPr>
              <a:t>Phong model </a:t>
            </a:r>
            <a:r>
              <a:rPr lang="en-US" smtClean="0"/>
              <a:t>for rough surfaces</a:t>
            </a:r>
          </a:p>
          <a:p>
            <a:pPr lvl="1"/>
            <a:r>
              <a:rPr lang="en-US" smtClean="0"/>
              <a:t>Illumination function of reflection direction </a:t>
            </a:r>
            <a:r>
              <a:rPr lang="en-US" i="1" smtClean="0"/>
              <a:t>R</a:t>
            </a:r>
          </a:p>
          <a:p>
            <a:r>
              <a:rPr lang="en-US" smtClean="0">
                <a:solidFill>
                  <a:srgbClr val="FF0000"/>
                </a:solidFill>
              </a:rPr>
              <a:t>Lambertian diffuse </a:t>
            </a:r>
            <a:r>
              <a:rPr lang="en-US" smtClean="0"/>
              <a:t>surface</a:t>
            </a:r>
          </a:p>
          <a:p>
            <a:pPr lvl="1"/>
            <a:r>
              <a:rPr lang="en-US" smtClean="0"/>
              <a:t>Illumination function of surface normal </a:t>
            </a:r>
            <a:r>
              <a:rPr lang="en-US" i="1" smtClean="0"/>
              <a:t>N</a:t>
            </a:r>
          </a:p>
          <a:p>
            <a:pPr lvl="1"/>
            <a:endParaRPr lang="en-US" i="1" smtClean="0"/>
          </a:p>
          <a:p>
            <a:pPr lvl="1"/>
            <a:endParaRPr lang="en-US" i="1" smtClean="0"/>
          </a:p>
          <a:p>
            <a:pPr lvl="1"/>
            <a:endParaRPr lang="en-US" i="1" smtClean="0"/>
          </a:p>
          <a:p>
            <a:pPr lvl="1"/>
            <a:endParaRPr lang="en-US" i="1" smtClean="0"/>
          </a:p>
          <a:p>
            <a:pPr lvl="1"/>
            <a:endParaRPr lang="en-US" i="1" smtClean="0"/>
          </a:p>
          <a:p>
            <a:pPr lvl="1"/>
            <a:endParaRPr lang="en-US" i="1" smtClean="0"/>
          </a:p>
          <a:p>
            <a:r>
              <a:rPr lang="en-US" smtClean="0"/>
              <a:t>Reflection Maps [Miller and Hoffman, 1984]</a:t>
            </a:r>
            <a:endParaRPr lang="en-US" smtClean="0">
              <a:solidFill>
                <a:srgbClr val="FF0000"/>
              </a:solidFill>
            </a:endParaRPr>
          </a:p>
          <a:p>
            <a:pPr lvl="1"/>
            <a:r>
              <a:rPr lang="en-US" smtClean="0">
                <a:solidFill>
                  <a:srgbClr val="FF0000"/>
                </a:solidFill>
              </a:rPr>
              <a:t>Irradiance (indexed by </a:t>
            </a:r>
            <a:r>
              <a:rPr lang="en-US" i="1" smtClean="0">
                <a:solidFill>
                  <a:srgbClr val="FF0000"/>
                </a:solidFill>
              </a:rPr>
              <a:t>N</a:t>
            </a:r>
            <a:r>
              <a:rPr lang="en-US" smtClean="0">
                <a:solidFill>
                  <a:srgbClr val="FF0000"/>
                </a:solidFill>
              </a:rPr>
              <a:t>) </a:t>
            </a:r>
            <a:r>
              <a:rPr lang="en-US" smtClean="0"/>
              <a:t>and </a:t>
            </a:r>
            <a:r>
              <a:rPr lang="en-US" smtClean="0">
                <a:solidFill>
                  <a:srgbClr val="0070C0"/>
                </a:solidFill>
              </a:rPr>
              <a:t>Phong (indexed by </a:t>
            </a:r>
            <a:r>
              <a:rPr lang="en-US" i="1" smtClean="0">
                <a:solidFill>
                  <a:srgbClr val="0070C0"/>
                </a:solidFill>
              </a:rPr>
              <a:t>R</a:t>
            </a:r>
            <a:r>
              <a:rPr lang="en-US" smtClean="0">
                <a:solidFill>
                  <a:srgbClr val="0070C0"/>
                </a:solidFill>
              </a:rPr>
              <a:t>)</a:t>
            </a:r>
            <a:endParaRPr lang="en-US" smtClean="0"/>
          </a:p>
          <a:p>
            <a:pPr lvl="1"/>
            <a:endParaRPr lang="en-US" i="1" smtClean="0"/>
          </a:p>
        </p:txBody>
      </p:sp>
      <p:sp>
        <p:nvSpPr>
          <p:cNvPr id="13" name="Rectangle 12"/>
          <p:cNvSpPr/>
          <p:nvPr/>
        </p:nvSpPr>
        <p:spPr>
          <a:xfrm>
            <a:off x="5003800" y="3429000"/>
            <a:ext cx="2016125" cy="2303463"/>
          </a:xfrm>
          <a:prstGeom prst="rect">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1692275" y="3429000"/>
            <a:ext cx="2016125" cy="2303463"/>
          </a:xfrm>
          <a:prstGeom prst="rect">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365" name="Title 1"/>
          <p:cNvSpPr>
            <a:spLocks noGrp="1"/>
          </p:cNvSpPr>
          <p:nvPr>
            <p:ph type="title"/>
          </p:nvPr>
        </p:nvSpPr>
        <p:spPr/>
        <p:txBody>
          <a:bodyPr/>
          <a:lstStyle/>
          <a:p>
            <a:r>
              <a:rPr lang="en-US" smtClean="0"/>
              <a:t>Reflection Maps</a:t>
            </a:r>
          </a:p>
        </p:txBody>
      </p:sp>
      <p:pic>
        <p:nvPicPr>
          <p:cNvPr id="15366" name="Picture 5" descr="sigma10"/>
          <p:cNvPicPr>
            <a:picLocks noChangeAspect="1" noChangeArrowheads="1"/>
          </p:cNvPicPr>
          <p:nvPr/>
        </p:nvPicPr>
        <p:blipFill>
          <a:blip r:embed="rId2" cstate="print"/>
          <a:srcRect/>
          <a:stretch>
            <a:fillRect/>
          </a:stretch>
        </p:blipFill>
        <p:spPr bwMode="auto">
          <a:xfrm>
            <a:off x="5105400" y="3832225"/>
            <a:ext cx="1828800" cy="1828800"/>
          </a:xfrm>
          <a:prstGeom prst="rect">
            <a:avLst/>
          </a:prstGeom>
          <a:noFill/>
          <a:ln w="9525">
            <a:noFill/>
            <a:miter lim="800000"/>
            <a:headEnd/>
            <a:tailEnd/>
          </a:ln>
        </p:spPr>
      </p:pic>
      <p:pic>
        <p:nvPicPr>
          <p:cNvPr id="15367" name="Picture 6" descr="sigma50"/>
          <p:cNvPicPr>
            <a:picLocks noChangeAspect="1" noChangeArrowheads="1"/>
          </p:cNvPicPr>
          <p:nvPr/>
        </p:nvPicPr>
        <p:blipFill>
          <a:blip r:embed="rId3" cstate="print"/>
          <a:srcRect/>
          <a:stretch>
            <a:fillRect/>
          </a:stretch>
        </p:blipFill>
        <p:spPr bwMode="auto">
          <a:xfrm>
            <a:off x="1806575" y="3832225"/>
            <a:ext cx="1828800" cy="1828800"/>
          </a:xfrm>
          <a:prstGeom prst="rect">
            <a:avLst/>
          </a:prstGeom>
          <a:noFill/>
          <a:ln w="9525">
            <a:noFill/>
            <a:miter lim="800000"/>
            <a:headEnd/>
            <a:tailEnd/>
          </a:ln>
        </p:spPr>
      </p:pic>
      <p:sp>
        <p:nvSpPr>
          <p:cNvPr id="15368" name="Text Box 8"/>
          <p:cNvSpPr txBox="1">
            <a:spLocks noChangeArrowheads="1"/>
          </p:cNvSpPr>
          <p:nvPr/>
        </p:nvSpPr>
        <p:spPr bwMode="auto">
          <a:xfrm>
            <a:off x="5076825" y="3451225"/>
            <a:ext cx="1885950" cy="366713"/>
          </a:xfrm>
          <a:prstGeom prst="rect">
            <a:avLst/>
          </a:prstGeom>
          <a:noFill/>
          <a:ln w="25400">
            <a:noFill/>
            <a:miter lim="800000"/>
            <a:headEnd/>
            <a:tailEnd/>
          </a:ln>
        </p:spPr>
        <p:txBody>
          <a:bodyPr wrap="none">
            <a:spAutoFit/>
          </a:bodyPr>
          <a:lstStyle/>
          <a:p>
            <a:pPr>
              <a:spcBef>
                <a:spcPct val="50000"/>
              </a:spcBef>
            </a:pPr>
            <a:r>
              <a:rPr lang="en-US" b="1">
                <a:latin typeface="Futura Book"/>
              </a:rPr>
              <a:t>Chrome Sphere</a:t>
            </a:r>
          </a:p>
        </p:txBody>
      </p:sp>
      <p:sp>
        <p:nvSpPr>
          <p:cNvPr id="15369" name="Text Box 9"/>
          <p:cNvSpPr txBox="1">
            <a:spLocks noChangeArrowheads="1"/>
          </p:cNvSpPr>
          <p:nvPr/>
        </p:nvSpPr>
        <p:spPr bwMode="auto">
          <a:xfrm>
            <a:off x="1911350" y="3451225"/>
            <a:ext cx="1619250" cy="366713"/>
          </a:xfrm>
          <a:prstGeom prst="rect">
            <a:avLst/>
          </a:prstGeom>
          <a:noFill/>
          <a:ln w="25400">
            <a:noFill/>
            <a:miter lim="800000"/>
            <a:headEnd/>
            <a:tailEnd/>
          </a:ln>
        </p:spPr>
        <p:txBody>
          <a:bodyPr wrap="none">
            <a:spAutoFit/>
          </a:bodyPr>
          <a:lstStyle/>
          <a:p>
            <a:pPr>
              <a:spcBef>
                <a:spcPct val="50000"/>
              </a:spcBef>
            </a:pPr>
            <a:r>
              <a:rPr lang="en-US" b="1">
                <a:latin typeface="Futura Book"/>
              </a:rPr>
              <a:t>Matte Sphere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Reflection Maps</a:t>
            </a:r>
          </a:p>
        </p:txBody>
      </p:sp>
      <p:sp>
        <p:nvSpPr>
          <p:cNvPr id="16387" name="Rectangle 3"/>
          <p:cNvSpPr>
            <a:spLocks noGrp="1" noChangeArrowheads="1"/>
          </p:cNvSpPr>
          <p:nvPr>
            <p:ph type="body" idx="1"/>
          </p:nvPr>
        </p:nvSpPr>
        <p:spPr/>
        <p:txBody>
          <a:bodyPr/>
          <a:lstStyle/>
          <a:p>
            <a:endParaRPr lang="en-US" smtClean="0"/>
          </a:p>
          <a:p>
            <a:r>
              <a:rPr lang="en-US" smtClean="0"/>
              <a:t>Can’t do dynamic lighting</a:t>
            </a:r>
          </a:p>
          <a:p>
            <a:pPr lvl="1"/>
            <a:r>
              <a:rPr lang="en-US" smtClean="0"/>
              <a:t>Slow blurring in pre-process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b="1" smtClean="0"/>
              <a:t>SH-based Irradiance Env. Maps</a:t>
            </a:r>
          </a:p>
        </p:txBody>
      </p:sp>
      <p:pic>
        <p:nvPicPr>
          <p:cNvPr id="17411" name="Picture 3" descr="grace"/>
          <p:cNvPicPr>
            <a:picLocks noChangeAspect="1" noChangeArrowheads="1"/>
          </p:cNvPicPr>
          <p:nvPr/>
        </p:nvPicPr>
        <p:blipFill>
          <a:blip r:embed="rId2" cstate="print"/>
          <a:srcRect/>
          <a:stretch>
            <a:fillRect/>
          </a:stretch>
        </p:blipFill>
        <p:spPr bwMode="auto">
          <a:xfrm>
            <a:off x="588963" y="1787525"/>
            <a:ext cx="3446462" cy="3446463"/>
          </a:xfrm>
          <a:prstGeom prst="rect">
            <a:avLst/>
          </a:prstGeom>
          <a:noFill/>
          <a:ln w="9525">
            <a:noFill/>
            <a:miter lim="800000"/>
            <a:headEnd/>
            <a:tailEnd/>
          </a:ln>
        </p:spPr>
      </p:pic>
      <p:pic>
        <p:nvPicPr>
          <p:cNvPr id="17412" name="Picture 4" descr="grace_filter"/>
          <p:cNvPicPr>
            <a:picLocks noChangeAspect="1" noChangeArrowheads="1"/>
          </p:cNvPicPr>
          <p:nvPr/>
        </p:nvPicPr>
        <p:blipFill>
          <a:blip r:embed="rId3" cstate="print"/>
          <a:srcRect/>
          <a:stretch>
            <a:fillRect/>
          </a:stretch>
        </p:blipFill>
        <p:spPr bwMode="auto">
          <a:xfrm>
            <a:off x="5113338" y="1771650"/>
            <a:ext cx="3436937" cy="3436938"/>
          </a:xfrm>
          <a:prstGeom prst="rect">
            <a:avLst/>
          </a:prstGeom>
          <a:noFill/>
          <a:ln w="9525">
            <a:noFill/>
            <a:miter lim="800000"/>
            <a:headEnd/>
            <a:tailEnd/>
          </a:ln>
        </p:spPr>
      </p:pic>
      <p:sp>
        <p:nvSpPr>
          <p:cNvPr id="1197061" name="Text Box 5"/>
          <p:cNvSpPr txBox="1">
            <a:spLocks noChangeArrowheads="1"/>
          </p:cNvSpPr>
          <p:nvPr/>
        </p:nvSpPr>
        <p:spPr bwMode="auto">
          <a:xfrm>
            <a:off x="539750" y="5172075"/>
            <a:ext cx="3578225" cy="646113"/>
          </a:xfrm>
          <a:prstGeom prst="rect">
            <a:avLst/>
          </a:prstGeom>
          <a:noFill/>
          <a:ln w="9525">
            <a:noFill/>
            <a:miter lim="800000"/>
            <a:headEnd/>
            <a:tailEnd/>
          </a:ln>
          <a:effectLst/>
        </p:spPr>
        <p:txBody>
          <a:bodyPr wrap="none">
            <a:spAutoFit/>
          </a:bodyPr>
          <a:lstStyle/>
          <a:p>
            <a:pPr algn="ctr">
              <a:defRPr/>
            </a:pPr>
            <a:r>
              <a:rPr lang="en-US" dirty="0">
                <a:latin typeface="+mn-lt"/>
              </a:rPr>
              <a:t>Incident Radiance</a:t>
            </a:r>
          </a:p>
          <a:p>
            <a:pPr algn="ctr">
              <a:defRPr/>
            </a:pPr>
            <a:r>
              <a:rPr lang="en-US" dirty="0">
                <a:latin typeface="+mn-lt"/>
              </a:rPr>
              <a:t>(Illumination Environment Map)</a:t>
            </a:r>
          </a:p>
        </p:txBody>
      </p:sp>
      <p:sp>
        <p:nvSpPr>
          <p:cNvPr id="1197062" name="Text Box 6"/>
          <p:cNvSpPr txBox="1">
            <a:spLocks noChangeArrowheads="1"/>
          </p:cNvSpPr>
          <p:nvPr/>
        </p:nvSpPr>
        <p:spPr bwMode="auto">
          <a:xfrm>
            <a:off x="4689475" y="5178425"/>
            <a:ext cx="4232275" cy="369888"/>
          </a:xfrm>
          <a:prstGeom prst="rect">
            <a:avLst/>
          </a:prstGeom>
          <a:noFill/>
          <a:ln w="9525">
            <a:noFill/>
            <a:miter lim="800000"/>
            <a:headEnd/>
            <a:tailEnd/>
          </a:ln>
          <a:effectLst/>
        </p:spPr>
        <p:txBody>
          <a:bodyPr>
            <a:spAutoFit/>
          </a:bodyPr>
          <a:lstStyle/>
          <a:p>
            <a:pPr algn="ctr">
              <a:defRPr/>
            </a:pPr>
            <a:r>
              <a:rPr lang="en-US" dirty="0">
                <a:latin typeface="+mn-lt"/>
              </a:rPr>
              <a:t>Irradiance Environment Map</a:t>
            </a:r>
          </a:p>
        </p:txBody>
      </p:sp>
      <p:sp>
        <p:nvSpPr>
          <p:cNvPr id="1197063" name="Line 7"/>
          <p:cNvSpPr>
            <a:spLocks noChangeShapeType="1"/>
          </p:cNvSpPr>
          <p:nvPr/>
        </p:nvSpPr>
        <p:spPr bwMode="auto">
          <a:xfrm>
            <a:off x="4086225" y="3536950"/>
            <a:ext cx="971550" cy="0"/>
          </a:xfrm>
          <a:prstGeom prst="line">
            <a:avLst/>
          </a:prstGeom>
          <a:noFill/>
          <a:ln w="47625">
            <a:solidFill>
              <a:schemeClr val="tx1"/>
            </a:solidFill>
            <a:round/>
            <a:headEnd/>
            <a:tailEnd type="triangle" w="med" len="med"/>
          </a:ln>
        </p:spPr>
        <p:txBody>
          <a:bodyPr/>
          <a:lstStyle/>
          <a:p>
            <a:endParaRPr lang="en-US"/>
          </a:p>
        </p:txBody>
      </p:sp>
      <p:grpSp>
        <p:nvGrpSpPr>
          <p:cNvPr id="2" name="Group 8"/>
          <p:cNvGrpSpPr>
            <a:grpSpLocks/>
          </p:cNvGrpSpPr>
          <p:nvPr/>
        </p:nvGrpSpPr>
        <p:grpSpPr bwMode="auto">
          <a:xfrm>
            <a:off x="2890838" y="1320800"/>
            <a:ext cx="1017587" cy="1235075"/>
            <a:chOff x="1821" y="832"/>
            <a:chExt cx="641" cy="778"/>
          </a:xfrm>
        </p:grpSpPr>
        <p:sp>
          <p:nvSpPr>
            <p:cNvPr id="17435" name="Line 9"/>
            <p:cNvSpPr>
              <a:spLocks noChangeShapeType="1"/>
            </p:cNvSpPr>
            <p:nvPr/>
          </p:nvSpPr>
          <p:spPr bwMode="auto">
            <a:xfrm flipV="1">
              <a:off x="1821" y="953"/>
              <a:ext cx="424" cy="657"/>
            </a:xfrm>
            <a:prstGeom prst="line">
              <a:avLst/>
            </a:prstGeom>
            <a:noFill/>
            <a:ln w="38100">
              <a:solidFill>
                <a:schemeClr val="tx1"/>
              </a:solidFill>
              <a:round/>
              <a:headEnd/>
              <a:tailEnd type="triangle" w="med" len="med"/>
            </a:ln>
          </p:spPr>
          <p:txBody>
            <a:bodyPr/>
            <a:lstStyle/>
            <a:p>
              <a:endParaRPr lang="en-US"/>
            </a:p>
          </p:txBody>
        </p:sp>
        <p:sp>
          <p:nvSpPr>
            <p:cNvPr id="17436" name="Text Box 10"/>
            <p:cNvSpPr txBox="1">
              <a:spLocks noChangeArrowheads="1"/>
            </p:cNvSpPr>
            <p:nvPr/>
          </p:nvSpPr>
          <p:spPr bwMode="auto">
            <a:xfrm>
              <a:off x="2207" y="832"/>
              <a:ext cx="255" cy="288"/>
            </a:xfrm>
            <a:prstGeom prst="rect">
              <a:avLst/>
            </a:prstGeom>
            <a:noFill/>
            <a:ln w="9525">
              <a:noFill/>
              <a:miter lim="800000"/>
              <a:headEnd/>
              <a:tailEnd/>
            </a:ln>
          </p:spPr>
          <p:txBody>
            <a:bodyPr wrap="none">
              <a:spAutoFit/>
            </a:bodyPr>
            <a:lstStyle/>
            <a:p>
              <a:r>
                <a:rPr lang="en-US"/>
                <a:t>R</a:t>
              </a:r>
            </a:p>
          </p:txBody>
        </p:sp>
      </p:grpSp>
      <p:grpSp>
        <p:nvGrpSpPr>
          <p:cNvPr id="3" name="Group 11"/>
          <p:cNvGrpSpPr>
            <a:grpSpLocks/>
          </p:cNvGrpSpPr>
          <p:nvPr/>
        </p:nvGrpSpPr>
        <p:grpSpPr bwMode="auto">
          <a:xfrm>
            <a:off x="6599238" y="1327150"/>
            <a:ext cx="1722437" cy="1512888"/>
            <a:chOff x="4157" y="836"/>
            <a:chExt cx="1085" cy="953"/>
          </a:xfrm>
        </p:grpSpPr>
        <p:sp>
          <p:nvSpPr>
            <p:cNvPr id="17418" name="Text Box 12"/>
            <p:cNvSpPr txBox="1">
              <a:spLocks noChangeArrowheads="1"/>
            </p:cNvSpPr>
            <p:nvPr/>
          </p:nvSpPr>
          <p:spPr bwMode="auto">
            <a:xfrm>
              <a:off x="4987" y="836"/>
              <a:ext cx="255" cy="288"/>
            </a:xfrm>
            <a:prstGeom prst="rect">
              <a:avLst/>
            </a:prstGeom>
            <a:noFill/>
            <a:ln w="9525">
              <a:noFill/>
              <a:miter lim="800000"/>
              <a:headEnd/>
              <a:tailEnd/>
            </a:ln>
          </p:spPr>
          <p:txBody>
            <a:bodyPr wrap="none">
              <a:spAutoFit/>
            </a:bodyPr>
            <a:lstStyle/>
            <a:p>
              <a:r>
                <a:rPr lang="en-US"/>
                <a:t>N</a:t>
              </a:r>
            </a:p>
          </p:txBody>
        </p:sp>
        <p:sp>
          <p:nvSpPr>
            <p:cNvPr id="17419" name="Arc 13"/>
            <p:cNvSpPr>
              <a:spLocks/>
            </p:cNvSpPr>
            <p:nvPr/>
          </p:nvSpPr>
          <p:spPr bwMode="auto">
            <a:xfrm rot="1637807">
              <a:off x="4286" y="1225"/>
              <a:ext cx="924" cy="445"/>
            </a:xfrm>
            <a:custGeom>
              <a:avLst/>
              <a:gdLst>
                <a:gd name="T0" fmla="*/ 0 w 43200"/>
                <a:gd name="T1" fmla="*/ 0 h 24725"/>
                <a:gd name="T2" fmla="*/ 0 w 43200"/>
                <a:gd name="T3" fmla="*/ 0 h 24725"/>
                <a:gd name="T4" fmla="*/ 0 w 43200"/>
                <a:gd name="T5" fmla="*/ 0 h 24725"/>
                <a:gd name="T6" fmla="*/ 0 60000 65536"/>
                <a:gd name="T7" fmla="*/ 0 60000 65536"/>
                <a:gd name="T8" fmla="*/ 0 60000 65536"/>
                <a:gd name="T9" fmla="*/ 0 w 43200"/>
                <a:gd name="T10" fmla="*/ 0 h 24725"/>
                <a:gd name="T11" fmla="*/ 43200 w 43200"/>
                <a:gd name="T12" fmla="*/ 24725 h 24725"/>
              </a:gdLst>
              <a:ahLst/>
              <a:cxnLst>
                <a:cxn ang="T6">
                  <a:pos x="T0" y="T1"/>
                </a:cxn>
                <a:cxn ang="T7">
                  <a:pos x="T2" y="T3"/>
                </a:cxn>
                <a:cxn ang="T8">
                  <a:pos x="T4" y="T5"/>
                </a:cxn>
              </a:cxnLst>
              <a:rect l="T9" t="T10" r="T11" b="T12"/>
              <a:pathLst>
                <a:path w="43200" h="24725" fill="none" extrusionOk="0">
                  <a:moveTo>
                    <a:pt x="20" y="22537"/>
                  </a:moveTo>
                  <a:cubicBezTo>
                    <a:pt x="6" y="22225"/>
                    <a:pt x="0" y="21912"/>
                    <a:pt x="0" y="21600"/>
                  </a:cubicBezTo>
                  <a:cubicBezTo>
                    <a:pt x="0" y="9670"/>
                    <a:pt x="9670" y="0"/>
                    <a:pt x="21600" y="0"/>
                  </a:cubicBezTo>
                  <a:cubicBezTo>
                    <a:pt x="33529" y="0"/>
                    <a:pt x="43200" y="9670"/>
                    <a:pt x="43200" y="21600"/>
                  </a:cubicBezTo>
                  <a:cubicBezTo>
                    <a:pt x="43200" y="22645"/>
                    <a:pt x="43124" y="23690"/>
                    <a:pt x="42972" y="24724"/>
                  </a:cubicBezTo>
                </a:path>
                <a:path w="43200" h="24725" stroke="0" extrusionOk="0">
                  <a:moveTo>
                    <a:pt x="20" y="22537"/>
                  </a:moveTo>
                  <a:cubicBezTo>
                    <a:pt x="6" y="22225"/>
                    <a:pt x="0" y="21912"/>
                    <a:pt x="0" y="21600"/>
                  </a:cubicBezTo>
                  <a:cubicBezTo>
                    <a:pt x="0" y="9670"/>
                    <a:pt x="9670" y="0"/>
                    <a:pt x="21600" y="0"/>
                  </a:cubicBezTo>
                  <a:cubicBezTo>
                    <a:pt x="33529" y="0"/>
                    <a:pt x="43200" y="9670"/>
                    <a:pt x="43200" y="21600"/>
                  </a:cubicBezTo>
                  <a:cubicBezTo>
                    <a:pt x="43200" y="22645"/>
                    <a:pt x="43124" y="23690"/>
                    <a:pt x="42972" y="24724"/>
                  </a:cubicBezTo>
                  <a:lnTo>
                    <a:pt x="21600" y="21600"/>
                  </a:lnTo>
                  <a:close/>
                </a:path>
              </a:pathLst>
            </a:custGeom>
            <a:noFill/>
            <a:ln w="25400">
              <a:solidFill>
                <a:schemeClr val="tx1"/>
              </a:solidFill>
              <a:round/>
              <a:headEnd/>
              <a:tailEnd/>
            </a:ln>
          </p:spPr>
          <p:txBody>
            <a:bodyPr wrap="none" anchor="ctr"/>
            <a:lstStyle/>
            <a:p>
              <a:endParaRPr lang="en-US"/>
            </a:p>
          </p:txBody>
        </p:sp>
        <p:sp>
          <p:nvSpPr>
            <p:cNvPr id="17420" name="Line 14"/>
            <p:cNvSpPr>
              <a:spLocks noChangeShapeType="1"/>
            </p:cNvSpPr>
            <p:nvPr/>
          </p:nvSpPr>
          <p:spPr bwMode="auto">
            <a:xfrm rot="1721430" flipH="1">
              <a:off x="4157" y="1648"/>
              <a:ext cx="939" cy="7"/>
            </a:xfrm>
            <a:prstGeom prst="line">
              <a:avLst/>
            </a:prstGeom>
            <a:noFill/>
            <a:ln w="19050">
              <a:solidFill>
                <a:schemeClr val="tx1"/>
              </a:solidFill>
              <a:round/>
              <a:headEnd/>
              <a:tailEnd/>
            </a:ln>
          </p:spPr>
          <p:txBody>
            <a:bodyPr/>
            <a:lstStyle/>
            <a:p>
              <a:endParaRPr lang="en-US"/>
            </a:p>
          </p:txBody>
        </p:sp>
        <p:sp>
          <p:nvSpPr>
            <p:cNvPr id="17421" name="Oval 15"/>
            <p:cNvSpPr>
              <a:spLocks noChangeArrowheads="1"/>
            </p:cNvSpPr>
            <p:nvPr/>
          </p:nvSpPr>
          <p:spPr bwMode="auto">
            <a:xfrm rot="1721430">
              <a:off x="4175" y="1472"/>
              <a:ext cx="938" cy="317"/>
            </a:xfrm>
            <a:prstGeom prst="ellipse">
              <a:avLst/>
            </a:prstGeom>
            <a:solidFill>
              <a:srgbClr val="663300"/>
            </a:solidFill>
            <a:ln w="19050">
              <a:solidFill>
                <a:schemeClr val="tx1"/>
              </a:solidFill>
              <a:round/>
              <a:headEnd/>
              <a:tailEnd/>
            </a:ln>
          </p:spPr>
          <p:txBody>
            <a:bodyPr wrap="none" anchor="ctr"/>
            <a:lstStyle/>
            <a:p>
              <a:endParaRPr lang="en-US"/>
            </a:p>
          </p:txBody>
        </p:sp>
        <p:sp>
          <p:nvSpPr>
            <p:cNvPr id="17422" name="Line 16"/>
            <p:cNvSpPr>
              <a:spLocks noChangeShapeType="1"/>
            </p:cNvSpPr>
            <p:nvPr/>
          </p:nvSpPr>
          <p:spPr bwMode="auto">
            <a:xfrm rot="1721430">
              <a:off x="4257" y="1387"/>
              <a:ext cx="460" cy="182"/>
            </a:xfrm>
            <a:prstGeom prst="line">
              <a:avLst/>
            </a:prstGeom>
            <a:noFill/>
            <a:ln w="19050">
              <a:solidFill>
                <a:schemeClr val="tx1"/>
              </a:solidFill>
              <a:round/>
              <a:headEnd/>
              <a:tailEnd/>
            </a:ln>
          </p:spPr>
          <p:txBody>
            <a:bodyPr/>
            <a:lstStyle/>
            <a:p>
              <a:endParaRPr lang="en-US"/>
            </a:p>
          </p:txBody>
        </p:sp>
        <p:sp>
          <p:nvSpPr>
            <p:cNvPr id="17423" name="Line 17"/>
            <p:cNvSpPr>
              <a:spLocks noChangeShapeType="1"/>
            </p:cNvSpPr>
            <p:nvPr/>
          </p:nvSpPr>
          <p:spPr bwMode="auto">
            <a:xfrm rot="1721430">
              <a:off x="4520" y="1242"/>
              <a:ext cx="232" cy="384"/>
            </a:xfrm>
            <a:prstGeom prst="line">
              <a:avLst/>
            </a:prstGeom>
            <a:noFill/>
            <a:ln w="19050">
              <a:solidFill>
                <a:schemeClr val="tx1"/>
              </a:solidFill>
              <a:round/>
              <a:headEnd/>
              <a:tailEnd/>
            </a:ln>
          </p:spPr>
          <p:txBody>
            <a:bodyPr/>
            <a:lstStyle/>
            <a:p>
              <a:endParaRPr lang="en-US"/>
            </a:p>
          </p:txBody>
        </p:sp>
        <p:sp>
          <p:nvSpPr>
            <p:cNvPr id="17424" name="Line 18"/>
            <p:cNvSpPr>
              <a:spLocks noChangeShapeType="1"/>
            </p:cNvSpPr>
            <p:nvPr/>
          </p:nvSpPr>
          <p:spPr bwMode="auto">
            <a:xfrm rot="1721430" flipH="1">
              <a:off x="4725" y="1352"/>
              <a:ext cx="251" cy="388"/>
            </a:xfrm>
            <a:prstGeom prst="line">
              <a:avLst/>
            </a:prstGeom>
            <a:noFill/>
            <a:ln w="19050">
              <a:solidFill>
                <a:schemeClr val="tx1"/>
              </a:solidFill>
              <a:round/>
              <a:headEnd/>
              <a:tailEnd/>
            </a:ln>
          </p:spPr>
          <p:txBody>
            <a:bodyPr/>
            <a:lstStyle/>
            <a:p>
              <a:endParaRPr lang="en-US"/>
            </a:p>
          </p:txBody>
        </p:sp>
        <p:sp>
          <p:nvSpPr>
            <p:cNvPr id="17425" name="Line 19"/>
            <p:cNvSpPr>
              <a:spLocks noChangeShapeType="1"/>
            </p:cNvSpPr>
            <p:nvPr/>
          </p:nvSpPr>
          <p:spPr bwMode="auto">
            <a:xfrm rot="1721430" flipH="1">
              <a:off x="4655" y="1607"/>
              <a:ext cx="426" cy="166"/>
            </a:xfrm>
            <a:prstGeom prst="line">
              <a:avLst/>
            </a:prstGeom>
            <a:noFill/>
            <a:ln w="19050">
              <a:solidFill>
                <a:schemeClr val="tx1"/>
              </a:solidFill>
              <a:round/>
              <a:headEnd/>
              <a:tailEnd/>
            </a:ln>
          </p:spPr>
          <p:txBody>
            <a:bodyPr/>
            <a:lstStyle/>
            <a:p>
              <a:endParaRPr lang="en-US"/>
            </a:p>
          </p:txBody>
        </p:sp>
        <p:sp>
          <p:nvSpPr>
            <p:cNvPr id="17426" name="Line 20"/>
            <p:cNvSpPr>
              <a:spLocks noChangeShapeType="1"/>
            </p:cNvSpPr>
            <p:nvPr/>
          </p:nvSpPr>
          <p:spPr bwMode="auto">
            <a:xfrm>
              <a:off x="4379" y="1425"/>
              <a:ext cx="96" cy="22"/>
            </a:xfrm>
            <a:prstGeom prst="line">
              <a:avLst/>
            </a:prstGeom>
            <a:noFill/>
            <a:ln w="19050">
              <a:solidFill>
                <a:schemeClr val="tx1"/>
              </a:solidFill>
              <a:round/>
              <a:headEnd/>
              <a:tailEnd/>
            </a:ln>
          </p:spPr>
          <p:txBody>
            <a:bodyPr/>
            <a:lstStyle/>
            <a:p>
              <a:endParaRPr lang="en-US"/>
            </a:p>
          </p:txBody>
        </p:sp>
        <p:sp>
          <p:nvSpPr>
            <p:cNvPr id="17427" name="Line 21"/>
            <p:cNvSpPr>
              <a:spLocks noChangeShapeType="1"/>
            </p:cNvSpPr>
            <p:nvPr/>
          </p:nvSpPr>
          <p:spPr bwMode="auto">
            <a:xfrm flipV="1">
              <a:off x="4475" y="1351"/>
              <a:ext cx="0" cy="96"/>
            </a:xfrm>
            <a:prstGeom prst="line">
              <a:avLst/>
            </a:prstGeom>
            <a:noFill/>
            <a:ln w="19050">
              <a:solidFill>
                <a:schemeClr val="tx1"/>
              </a:solidFill>
              <a:round/>
              <a:headEnd/>
              <a:tailEnd/>
            </a:ln>
          </p:spPr>
          <p:txBody>
            <a:bodyPr/>
            <a:lstStyle/>
            <a:p>
              <a:endParaRPr lang="en-US"/>
            </a:p>
          </p:txBody>
        </p:sp>
        <p:sp>
          <p:nvSpPr>
            <p:cNvPr id="17428" name="Line 22"/>
            <p:cNvSpPr>
              <a:spLocks noChangeShapeType="1"/>
            </p:cNvSpPr>
            <p:nvPr/>
          </p:nvSpPr>
          <p:spPr bwMode="auto">
            <a:xfrm>
              <a:off x="4571" y="1366"/>
              <a:ext cx="67" cy="67"/>
            </a:xfrm>
            <a:prstGeom prst="line">
              <a:avLst/>
            </a:prstGeom>
            <a:noFill/>
            <a:ln w="19050">
              <a:solidFill>
                <a:schemeClr val="tx1"/>
              </a:solidFill>
              <a:round/>
              <a:headEnd/>
              <a:tailEnd/>
            </a:ln>
          </p:spPr>
          <p:txBody>
            <a:bodyPr/>
            <a:lstStyle/>
            <a:p>
              <a:endParaRPr lang="en-US"/>
            </a:p>
          </p:txBody>
        </p:sp>
        <p:sp>
          <p:nvSpPr>
            <p:cNvPr id="17429" name="Line 23"/>
            <p:cNvSpPr>
              <a:spLocks noChangeShapeType="1"/>
            </p:cNvSpPr>
            <p:nvPr/>
          </p:nvSpPr>
          <p:spPr bwMode="auto">
            <a:xfrm flipV="1">
              <a:off x="4638" y="1373"/>
              <a:ext cx="59" cy="60"/>
            </a:xfrm>
            <a:prstGeom prst="line">
              <a:avLst/>
            </a:prstGeom>
            <a:noFill/>
            <a:ln w="19050">
              <a:solidFill>
                <a:schemeClr val="tx1"/>
              </a:solidFill>
              <a:round/>
              <a:headEnd/>
              <a:tailEnd/>
            </a:ln>
          </p:spPr>
          <p:txBody>
            <a:bodyPr/>
            <a:lstStyle/>
            <a:p>
              <a:endParaRPr lang="en-US"/>
            </a:p>
          </p:txBody>
        </p:sp>
        <p:sp>
          <p:nvSpPr>
            <p:cNvPr id="17430" name="Line 24"/>
            <p:cNvSpPr>
              <a:spLocks noChangeShapeType="1"/>
            </p:cNvSpPr>
            <p:nvPr/>
          </p:nvSpPr>
          <p:spPr bwMode="auto">
            <a:xfrm flipH="1">
              <a:off x="4830" y="1461"/>
              <a:ext cx="44" cy="90"/>
            </a:xfrm>
            <a:prstGeom prst="line">
              <a:avLst/>
            </a:prstGeom>
            <a:noFill/>
            <a:ln w="19050">
              <a:solidFill>
                <a:schemeClr val="tx1"/>
              </a:solidFill>
              <a:round/>
              <a:headEnd/>
              <a:tailEnd/>
            </a:ln>
          </p:spPr>
          <p:txBody>
            <a:bodyPr/>
            <a:lstStyle/>
            <a:p>
              <a:endParaRPr lang="en-US"/>
            </a:p>
          </p:txBody>
        </p:sp>
        <p:sp>
          <p:nvSpPr>
            <p:cNvPr id="17431" name="Line 25"/>
            <p:cNvSpPr>
              <a:spLocks noChangeShapeType="1"/>
            </p:cNvSpPr>
            <p:nvPr/>
          </p:nvSpPr>
          <p:spPr bwMode="auto">
            <a:xfrm>
              <a:off x="4830" y="1552"/>
              <a:ext cx="103" cy="7"/>
            </a:xfrm>
            <a:prstGeom prst="line">
              <a:avLst/>
            </a:prstGeom>
            <a:noFill/>
            <a:ln w="19050">
              <a:solidFill>
                <a:schemeClr val="tx1"/>
              </a:solidFill>
              <a:round/>
              <a:headEnd/>
              <a:tailEnd/>
            </a:ln>
          </p:spPr>
          <p:txBody>
            <a:bodyPr/>
            <a:lstStyle/>
            <a:p>
              <a:endParaRPr lang="en-US"/>
            </a:p>
          </p:txBody>
        </p:sp>
        <p:sp>
          <p:nvSpPr>
            <p:cNvPr id="17432" name="Line 26"/>
            <p:cNvSpPr>
              <a:spLocks noChangeShapeType="1"/>
            </p:cNvSpPr>
            <p:nvPr/>
          </p:nvSpPr>
          <p:spPr bwMode="auto">
            <a:xfrm flipH="1">
              <a:off x="4889" y="1639"/>
              <a:ext cx="73" cy="51"/>
            </a:xfrm>
            <a:prstGeom prst="line">
              <a:avLst/>
            </a:prstGeom>
            <a:noFill/>
            <a:ln w="19050">
              <a:solidFill>
                <a:schemeClr val="tx1"/>
              </a:solidFill>
              <a:round/>
              <a:headEnd/>
              <a:tailEnd/>
            </a:ln>
          </p:spPr>
          <p:txBody>
            <a:bodyPr/>
            <a:lstStyle/>
            <a:p>
              <a:endParaRPr lang="en-US"/>
            </a:p>
          </p:txBody>
        </p:sp>
        <p:sp>
          <p:nvSpPr>
            <p:cNvPr id="17433" name="Line 27"/>
            <p:cNvSpPr>
              <a:spLocks noChangeShapeType="1"/>
            </p:cNvSpPr>
            <p:nvPr/>
          </p:nvSpPr>
          <p:spPr bwMode="auto">
            <a:xfrm>
              <a:off x="4881" y="1684"/>
              <a:ext cx="82" cy="66"/>
            </a:xfrm>
            <a:prstGeom prst="line">
              <a:avLst/>
            </a:prstGeom>
            <a:noFill/>
            <a:ln w="19050">
              <a:solidFill>
                <a:schemeClr val="tx1"/>
              </a:solidFill>
              <a:round/>
              <a:headEnd/>
              <a:tailEnd/>
            </a:ln>
          </p:spPr>
          <p:txBody>
            <a:bodyPr/>
            <a:lstStyle/>
            <a:p>
              <a:endParaRPr lang="en-US"/>
            </a:p>
          </p:txBody>
        </p:sp>
        <p:sp>
          <p:nvSpPr>
            <p:cNvPr id="17434" name="Line 28"/>
            <p:cNvSpPr>
              <a:spLocks noChangeShapeType="1"/>
            </p:cNvSpPr>
            <p:nvPr/>
          </p:nvSpPr>
          <p:spPr bwMode="auto">
            <a:xfrm flipV="1">
              <a:off x="4645" y="1001"/>
              <a:ext cx="370" cy="657"/>
            </a:xfrm>
            <a:prstGeom prst="line">
              <a:avLst/>
            </a:prstGeom>
            <a:noFill/>
            <a:ln w="38100">
              <a:solidFill>
                <a:schemeClr val="tx1"/>
              </a:solidFill>
              <a:round/>
              <a:headEnd/>
              <a:tailEnd type="triangle" w="med" len="med"/>
            </a:ln>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970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706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2"/>
          <p:cNvSpPr>
            <a:spLocks noGrp="1" noChangeArrowheads="1"/>
          </p:cNvSpPr>
          <p:nvPr>
            <p:ph type="title"/>
          </p:nvPr>
        </p:nvSpPr>
        <p:spPr/>
        <p:txBody>
          <a:bodyPr/>
          <a:lstStyle/>
          <a:p>
            <a:r>
              <a:rPr lang="en-US" b="1" smtClean="0"/>
              <a:t>Analytic Irradiance Formula</a:t>
            </a:r>
          </a:p>
        </p:txBody>
      </p:sp>
      <p:sp>
        <p:nvSpPr>
          <p:cNvPr id="2059" name="Rectangle 3"/>
          <p:cNvSpPr>
            <a:spLocks noGrp="1" noChangeArrowheads="1"/>
          </p:cNvSpPr>
          <p:nvPr>
            <p:ph type="body" sz="half" idx="1"/>
          </p:nvPr>
        </p:nvSpPr>
        <p:spPr>
          <a:xfrm>
            <a:off x="250825" y="1527175"/>
            <a:ext cx="4302125" cy="5029200"/>
          </a:xfrm>
        </p:spPr>
        <p:txBody>
          <a:bodyPr/>
          <a:lstStyle/>
          <a:p>
            <a:pPr>
              <a:buFont typeface="Wingdings" pitchFamily="2" charset="2"/>
              <a:buNone/>
            </a:pPr>
            <a:r>
              <a:rPr lang="en-US" smtClean="0"/>
              <a:t>   </a:t>
            </a:r>
          </a:p>
          <a:p>
            <a:pPr>
              <a:buFont typeface="Wingdings" pitchFamily="2" charset="2"/>
              <a:buNone/>
            </a:pPr>
            <a:r>
              <a:rPr lang="en-US" smtClean="0"/>
              <a:t>    Lambertian surface acts like low-pass filter</a:t>
            </a:r>
          </a:p>
        </p:txBody>
      </p:sp>
      <p:graphicFrame>
        <p:nvGraphicFramePr>
          <p:cNvPr id="2050" name="Object 2"/>
          <p:cNvGraphicFramePr>
            <a:graphicFrameLocks noChangeAspect="1"/>
          </p:cNvGraphicFramePr>
          <p:nvPr/>
        </p:nvGraphicFramePr>
        <p:xfrm>
          <a:off x="923925" y="3446463"/>
          <a:ext cx="3082925" cy="1009650"/>
        </p:xfrm>
        <a:graphic>
          <a:graphicData uri="http://schemas.openxmlformats.org/presentationml/2006/ole">
            <p:oleObj spid="_x0000_s2050" name="Equation" r:id="rId3" imgW="698400" imgH="228600" progId="">
              <p:embed/>
            </p:oleObj>
          </a:graphicData>
        </a:graphic>
      </p:graphicFrame>
      <p:graphicFrame>
        <p:nvGraphicFramePr>
          <p:cNvPr id="2051" name="Object 3"/>
          <p:cNvGraphicFramePr>
            <a:graphicFrameLocks noChangeAspect="1"/>
          </p:cNvGraphicFramePr>
          <p:nvPr/>
        </p:nvGraphicFramePr>
        <p:xfrm>
          <a:off x="0" y="0"/>
          <a:ext cx="914400" cy="198438"/>
        </p:xfrm>
        <a:graphic>
          <a:graphicData uri="http://schemas.openxmlformats.org/presentationml/2006/ole">
            <p:oleObj spid="_x0000_s2051" name="Equation" r:id="rId4" imgW="914400" imgH="198720" progId="">
              <p:embed/>
            </p:oleObj>
          </a:graphicData>
        </a:graphic>
      </p:graphicFrame>
      <p:grpSp>
        <p:nvGrpSpPr>
          <p:cNvPr id="2060" name="Group 6"/>
          <p:cNvGrpSpPr>
            <a:grpSpLocks/>
          </p:cNvGrpSpPr>
          <p:nvPr/>
        </p:nvGrpSpPr>
        <p:grpSpPr bwMode="auto">
          <a:xfrm>
            <a:off x="4443413" y="1554163"/>
            <a:ext cx="4540250" cy="5070475"/>
            <a:chOff x="2799" y="979"/>
            <a:chExt cx="2860" cy="3194"/>
          </a:xfrm>
        </p:grpSpPr>
        <p:pic>
          <p:nvPicPr>
            <p:cNvPr id="2062" name="Picture 7" descr="figlambnew"/>
            <p:cNvPicPr>
              <a:picLocks noChangeAspect="1" noChangeArrowheads="1"/>
            </p:cNvPicPr>
            <p:nvPr/>
          </p:nvPicPr>
          <p:blipFill>
            <a:blip r:embed="rId5" cstate="print"/>
            <a:srcRect/>
            <a:stretch>
              <a:fillRect/>
            </a:stretch>
          </p:blipFill>
          <p:spPr bwMode="auto">
            <a:xfrm>
              <a:off x="3049" y="979"/>
              <a:ext cx="2610" cy="2073"/>
            </a:xfrm>
            <a:prstGeom prst="rect">
              <a:avLst/>
            </a:prstGeom>
            <a:noFill/>
            <a:ln w="9525">
              <a:noFill/>
              <a:miter lim="800000"/>
              <a:headEnd/>
              <a:tailEnd/>
            </a:ln>
          </p:spPr>
        </p:pic>
        <p:sp>
          <p:nvSpPr>
            <p:cNvPr id="2063" name="Rectangle 8"/>
            <p:cNvSpPr>
              <a:spLocks noChangeArrowheads="1"/>
            </p:cNvSpPr>
            <p:nvPr/>
          </p:nvSpPr>
          <p:spPr bwMode="auto">
            <a:xfrm>
              <a:off x="2802" y="3045"/>
              <a:ext cx="2855" cy="495"/>
            </a:xfrm>
            <a:prstGeom prst="rect">
              <a:avLst/>
            </a:prstGeom>
            <a:solidFill>
              <a:srgbClr val="FFFFFF"/>
            </a:solidFill>
            <a:ln w="9525">
              <a:noFill/>
              <a:miter lim="800000"/>
              <a:headEnd/>
              <a:tailEnd/>
            </a:ln>
          </p:spPr>
          <p:txBody>
            <a:bodyPr wrap="none" anchor="ctr"/>
            <a:lstStyle/>
            <a:p>
              <a:endParaRPr lang="en-US" sz="2800"/>
            </a:p>
          </p:txBody>
        </p:sp>
        <p:sp>
          <p:nvSpPr>
            <p:cNvPr id="2064" name="Rectangle 9"/>
            <p:cNvSpPr>
              <a:spLocks noChangeArrowheads="1"/>
            </p:cNvSpPr>
            <p:nvPr/>
          </p:nvSpPr>
          <p:spPr bwMode="auto">
            <a:xfrm>
              <a:off x="2799" y="980"/>
              <a:ext cx="270" cy="2075"/>
            </a:xfrm>
            <a:prstGeom prst="rect">
              <a:avLst/>
            </a:prstGeom>
            <a:solidFill>
              <a:srgbClr val="FFFFFF"/>
            </a:solidFill>
            <a:ln w="9525">
              <a:noFill/>
              <a:miter lim="800000"/>
              <a:headEnd/>
              <a:tailEnd/>
            </a:ln>
          </p:spPr>
          <p:txBody>
            <a:bodyPr wrap="none" anchor="ctr"/>
            <a:lstStyle/>
            <a:p>
              <a:endParaRPr lang="en-US"/>
            </a:p>
          </p:txBody>
        </p:sp>
        <p:sp>
          <p:nvSpPr>
            <p:cNvPr id="2065" name="Rectangle 10"/>
            <p:cNvSpPr>
              <a:spLocks noChangeArrowheads="1"/>
            </p:cNvSpPr>
            <p:nvPr/>
          </p:nvSpPr>
          <p:spPr bwMode="auto">
            <a:xfrm>
              <a:off x="3019" y="2937"/>
              <a:ext cx="62" cy="115"/>
            </a:xfrm>
            <a:prstGeom prst="rect">
              <a:avLst/>
            </a:prstGeom>
            <a:solidFill>
              <a:srgbClr val="FFFFFF"/>
            </a:solidFill>
            <a:ln w="9525">
              <a:noFill/>
              <a:miter lim="800000"/>
              <a:headEnd/>
              <a:tailEnd/>
            </a:ln>
          </p:spPr>
          <p:txBody>
            <a:bodyPr wrap="none" anchor="ctr"/>
            <a:lstStyle/>
            <a:p>
              <a:endParaRPr lang="en-US"/>
            </a:p>
          </p:txBody>
        </p:sp>
        <p:graphicFrame>
          <p:nvGraphicFramePr>
            <p:cNvPr id="2052" name="Object 4"/>
            <p:cNvGraphicFramePr>
              <a:graphicFrameLocks noChangeAspect="1"/>
            </p:cNvGraphicFramePr>
            <p:nvPr/>
          </p:nvGraphicFramePr>
          <p:xfrm>
            <a:off x="2812" y="1906"/>
            <a:ext cx="329" cy="454"/>
          </p:xfrm>
          <a:graphic>
            <a:graphicData uri="http://schemas.openxmlformats.org/presentationml/2006/ole">
              <p:oleObj spid="_x0000_s2052" name="Equation" r:id="rId6" imgW="164880" imgH="228600" progId="">
                <p:embed/>
              </p:oleObj>
            </a:graphicData>
          </a:graphic>
        </p:graphicFrame>
        <p:sp>
          <p:nvSpPr>
            <p:cNvPr id="2066" name="Line 12"/>
            <p:cNvSpPr>
              <a:spLocks noChangeShapeType="1"/>
            </p:cNvSpPr>
            <p:nvPr/>
          </p:nvSpPr>
          <p:spPr bwMode="auto">
            <a:xfrm flipV="1">
              <a:off x="2979" y="1491"/>
              <a:ext cx="0" cy="455"/>
            </a:xfrm>
            <a:prstGeom prst="line">
              <a:avLst/>
            </a:prstGeom>
            <a:noFill/>
            <a:ln w="19050">
              <a:solidFill>
                <a:srgbClr val="000000"/>
              </a:solidFill>
              <a:round/>
              <a:headEnd/>
              <a:tailEnd type="triangle" w="med" len="med"/>
            </a:ln>
          </p:spPr>
          <p:txBody>
            <a:bodyPr/>
            <a:lstStyle/>
            <a:p>
              <a:endParaRPr lang="en-US"/>
            </a:p>
          </p:txBody>
        </p:sp>
        <p:graphicFrame>
          <p:nvGraphicFramePr>
            <p:cNvPr id="2053" name="Object 5"/>
            <p:cNvGraphicFramePr>
              <a:graphicFrameLocks noChangeAspect="1"/>
            </p:cNvGraphicFramePr>
            <p:nvPr/>
          </p:nvGraphicFramePr>
          <p:xfrm>
            <a:off x="3150" y="1057"/>
            <a:ext cx="226" cy="226"/>
          </p:xfrm>
          <a:graphic>
            <a:graphicData uri="http://schemas.openxmlformats.org/presentationml/2006/ole">
              <p:oleObj spid="_x0000_s2053" name="Equation" r:id="rId7" imgW="139680" imgH="139680" progId="">
                <p:embed/>
              </p:oleObj>
            </a:graphicData>
          </a:graphic>
        </p:graphicFrame>
        <p:graphicFrame>
          <p:nvGraphicFramePr>
            <p:cNvPr id="2054" name="Object 6"/>
            <p:cNvGraphicFramePr>
              <a:graphicFrameLocks noChangeAspect="1"/>
            </p:cNvGraphicFramePr>
            <p:nvPr/>
          </p:nvGraphicFramePr>
          <p:xfrm>
            <a:off x="3415" y="1545"/>
            <a:ext cx="560" cy="261"/>
          </p:xfrm>
          <a:graphic>
            <a:graphicData uri="http://schemas.openxmlformats.org/presentationml/2006/ole">
              <p:oleObj spid="_x0000_s2054" name="Equation" r:id="rId8" imgW="380880" imgH="177480" progId="">
                <p:embed/>
              </p:oleObj>
            </a:graphicData>
          </a:graphic>
        </p:graphicFrame>
        <p:graphicFrame>
          <p:nvGraphicFramePr>
            <p:cNvPr id="2055" name="Object 7"/>
            <p:cNvGraphicFramePr>
              <a:graphicFrameLocks noChangeAspect="1"/>
            </p:cNvGraphicFramePr>
            <p:nvPr/>
          </p:nvGraphicFramePr>
          <p:xfrm>
            <a:off x="3706" y="2137"/>
            <a:ext cx="466" cy="261"/>
          </p:xfrm>
          <a:graphic>
            <a:graphicData uri="http://schemas.openxmlformats.org/presentationml/2006/ole">
              <p:oleObj spid="_x0000_s2055" name="Equation" r:id="rId9" imgW="317160" imgH="177480" progId="">
                <p:embed/>
              </p:oleObj>
            </a:graphicData>
          </a:graphic>
        </p:graphicFrame>
        <p:sp>
          <p:nvSpPr>
            <p:cNvPr id="2067" name="Text Box 16"/>
            <p:cNvSpPr txBox="1">
              <a:spLocks noChangeArrowheads="1"/>
            </p:cNvSpPr>
            <p:nvPr/>
          </p:nvSpPr>
          <p:spPr bwMode="auto">
            <a:xfrm>
              <a:off x="2885" y="2519"/>
              <a:ext cx="241" cy="327"/>
            </a:xfrm>
            <a:prstGeom prst="rect">
              <a:avLst/>
            </a:prstGeom>
            <a:noFill/>
            <a:ln w="9525">
              <a:noFill/>
              <a:miter lim="800000"/>
              <a:headEnd/>
              <a:tailEnd/>
            </a:ln>
          </p:spPr>
          <p:txBody>
            <a:bodyPr wrap="none">
              <a:spAutoFit/>
            </a:bodyPr>
            <a:lstStyle/>
            <a:p>
              <a:r>
                <a:rPr lang="en-US" sz="2800">
                  <a:solidFill>
                    <a:srgbClr val="000000"/>
                  </a:solidFill>
                </a:rPr>
                <a:t>0</a:t>
              </a:r>
            </a:p>
          </p:txBody>
        </p:sp>
        <p:graphicFrame>
          <p:nvGraphicFramePr>
            <p:cNvPr id="2056" name="Object 8"/>
            <p:cNvGraphicFramePr>
              <a:graphicFrameLocks noChangeAspect="1"/>
            </p:cNvGraphicFramePr>
            <p:nvPr/>
          </p:nvGraphicFramePr>
          <p:xfrm>
            <a:off x="2998" y="3584"/>
            <a:ext cx="2544" cy="589"/>
          </p:xfrm>
          <a:graphic>
            <a:graphicData uri="http://schemas.openxmlformats.org/presentationml/2006/ole">
              <p:oleObj spid="_x0000_s2056" name="Equation" r:id="rId10" imgW="2412720" imgH="558720" progId="">
                <p:embed/>
              </p:oleObj>
            </a:graphicData>
          </a:graphic>
        </p:graphicFrame>
        <p:graphicFrame>
          <p:nvGraphicFramePr>
            <p:cNvPr id="2057" name="Object 9"/>
            <p:cNvGraphicFramePr>
              <a:graphicFrameLocks noChangeAspect="1"/>
            </p:cNvGraphicFramePr>
            <p:nvPr/>
          </p:nvGraphicFramePr>
          <p:xfrm>
            <a:off x="4332" y="3067"/>
            <a:ext cx="160" cy="319"/>
          </p:xfrm>
          <a:graphic>
            <a:graphicData uri="http://schemas.openxmlformats.org/presentationml/2006/ole">
              <p:oleObj spid="_x0000_s2057" name="Equation" r:id="rId11" imgW="88560" imgH="177480" progId="">
                <p:embed/>
              </p:oleObj>
            </a:graphicData>
          </a:graphic>
        </p:graphicFrame>
        <p:sp>
          <p:nvSpPr>
            <p:cNvPr id="2068" name="Text Box 19"/>
            <p:cNvSpPr txBox="1">
              <a:spLocks noChangeArrowheads="1"/>
            </p:cNvSpPr>
            <p:nvPr/>
          </p:nvSpPr>
          <p:spPr bwMode="auto">
            <a:xfrm>
              <a:off x="3000" y="2893"/>
              <a:ext cx="241" cy="327"/>
            </a:xfrm>
            <a:prstGeom prst="rect">
              <a:avLst/>
            </a:prstGeom>
            <a:noFill/>
            <a:ln w="9525">
              <a:noFill/>
              <a:miter lim="800000"/>
              <a:headEnd/>
              <a:tailEnd/>
            </a:ln>
          </p:spPr>
          <p:txBody>
            <a:bodyPr wrap="none">
              <a:spAutoFit/>
            </a:bodyPr>
            <a:lstStyle/>
            <a:p>
              <a:r>
                <a:rPr lang="en-US" sz="2800">
                  <a:solidFill>
                    <a:srgbClr val="000000"/>
                  </a:solidFill>
                </a:rPr>
                <a:t>0</a:t>
              </a:r>
            </a:p>
          </p:txBody>
        </p:sp>
        <p:sp>
          <p:nvSpPr>
            <p:cNvPr id="2069" name="Text Box 20"/>
            <p:cNvSpPr txBox="1">
              <a:spLocks noChangeArrowheads="1"/>
            </p:cNvSpPr>
            <p:nvPr/>
          </p:nvSpPr>
          <p:spPr bwMode="auto">
            <a:xfrm>
              <a:off x="3272" y="2893"/>
              <a:ext cx="241" cy="327"/>
            </a:xfrm>
            <a:prstGeom prst="rect">
              <a:avLst/>
            </a:prstGeom>
            <a:noFill/>
            <a:ln w="9525">
              <a:noFill/>
              <a:miter lim="800000"/>
              <a:headEnd/>
              <a:tailEnd/>
            </a:ln>
          </p:spPr>
          <p:txBody>
            <a:bodyPr wrap="none">
              <a:spAutoFit/>
            </a:bodyPr>
            <a:lstStyle/>
            <a:p>
              <a:r>
                <a:rPr lang="en-US" sz="2800">
                  <a:solidFill>
                    <a:srgbClr val="000000"/>
                  </a:solidFill>
                </a:rPr>
                <a:t>1</a:t>
              </a:r>
            </a:p>
          </p:txBody>
        </p:sp>
        <p:sp>
          <p:nvSpPr>
            <p:cNvPr id="2070" name="Text Box 21"/>
            <p:cNvSpPr txBox="1">
              <a:spLocks noChangeArrowheads="1"/>
            </p:cNvSpPr>
            <p:nvPr/>
          </p:nvSpPr>
          <p:spPr bwMode="auto">
            <a:xfrm>
              <a:off x="3546" y="2888"/>
              <a:ext cx="241" cy="327"/>
            </a:xfrm>
            <a:prstGeom prst="rect">
              <a:avLst/>
            </a:prstGeom>
            <a:noFill/>
            <a:ln w="9525">
              <a:noFill/>
              <a:miter lim="800000"/>
              <a:headEnd/>
              <a:tailEnd/>
            </a:ln>
          </p:spPr>
          <p:txBody>
            <a:bodyPr wrap="none">
              <a:spAutoFit/>
            </a:bodyPr>
            <a:lstStyle/>
            <a:p>
              <a:r>
                <a:rPr lang="en-US" sz="2800">
                  <a:solidFill>
                    <a:srgbClr val="000000"/>
                  </a:solidFill>
                </a:rPr>
                <a:t>2</a:t>
              </a:r>
            </a:p>
          </p:txBody>
        </p:sp>
        <p:sp>
          <p:nvSpPr>
            <p:cNvPr id="2071" name="Line 22"/>
            <p:cNvSpPr>
              <a:spLocks noChangeShapeType="1"/>
            </p:cNvSpPr>
            <p:nvPr/>
          </p:nvSpPr>
          <p:spPr bwMode="auto">
            <a:xfrm rot="5400000" flipV="1">
              <a:off x="4661" y="3061"/>
              <a:ext cx="0" cy="307"/>
            </a:xfrm>
            <a:prstGeom prst="line">
              <a:avLst/>
            </a:prstGeom>
            <a:noFill/>
            <a:ln w="19050">
              <a:solidFill>
                <a:srgbClr val="000000"/>
              </a:solidFill>
              <a:round/>
              <a:headEnd/>
              <a:tailEnd type="triangle" w="med" len="med"/>
            </a:ln>
          </p:spPr>
          <p:txBody>
            <a:bodyPr/>
            <a:lstStyle/>
            <a:p>
              <a:endParaRPr lang="en-US"/>
            </a:p>
          </p:txBody>
        </p:sp>
      </p:grpSp>
      <p:sp>
        <p:nvSpPr>
          <p:cNvPr id="1200151" name="Text Box 23"/>
          <p:cNvSpPr txBox="1">
            <a:spLocks noChangeArrowheads="1"/>
          </p:cNvSpPr>
          <p:nvPr/>
        </p:nvSpPr>
        <p:spPr bwMode="auto">
          <a:xfrm>
            <a:off x="479425" y="5715000"/>
            <a:ext cx="3811588" cy="708025"/>
          </a:xfrm>
          <a:prstGeom prst="rect">
            <a:avLst/>
          </a:prstGeom>
          <a:noFill/>
          <a:ln w="9525">
            <a:noFill/>
            <a:miter lim="800000"/>
            <a:headEnd/>
            <a:tailEnd/>
          </a:ln>
          <a:effectLst/>
        </p:spPr>
        <p:txBody>
          <a:bodyPr wrap="none">
            <a:spAutoFit/>
          </a:bodyPr>
          <a:lstStyle/>
          <a:p>
            <a:pPr>
              <a:defRPr/>
            </a:pPr>
            <a:r>
              <a:rPr lang="en-US" sz="2000" dirty="0" err="1">
                <a:latin typeface="+mn-lt"/>
              </a:rPr>
              <a:t>Ramamoorthi</a:t>
            </a:r>
            <a:r>
              <a:rPr lang="en-US" sz="2000" dirty="0">
                <a:latin typeface="+mn-lt"/>
              </a:rPr>
              <a:t> and </a:t>
            </a:r>
            <a:r>
              <a:rPr lang="en-US" sz="2000" dirty="0" err="1">
                <a:latin typeface="+mn-lt"/>
              </a:rPr>
              <a:t>Hanrahan</a:t>
            </a:r>
            <a:r>
              <a:rPr lang="en-US" sz="2000" dirty="0">
                <a:latin typeface="+mn-lt"/>
              </a:rPr>
              <a:t> 01</a:t>
            </a:r>
          </a:p>
          <a:p>
            <a:pPr>
              <a:defRPr/>
            </a:pPr>
            <a:r>
              <a:rPr lang="en-US" sz="2000" dirty="0" err="1">
                <a:latin typeface="+mn-lt"/>
              </a:rPr>
              <a:t>Basri</a:t>
            </a:r>
            <a:r>
              <a:rPr lang="en-US" sz="2000" dirty="0">
                <a:latin typeface="+mn-lt"/>
              </a:rPr>
              <a:t> and Jacobs 01</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5" name="Picture 2" descr="basisL20"/>
          <p:cNvPicPr>
            <a:picLocks noChangeAspect="1" noChangeArrowheads="1"/>
          </p:cNvPicPr>
          <p:nvPr/>
        </p:nvPicPr>
        <p:blipFill>
          <a:blip r:embed="rId3" cstate="print"/>
          <a:srcRect/>
          <a:stretch>
            <a:fillRect/>
          </a:stretch>
        </p:blipFill>
        <p:spPr bwMode="auto">
          <a:xfrm>
            <a:off x="6632575" y="5683250"/>
            <a:ext cx="701675" cy="633413"/>
          </a:xfrm>
          <a:prstGeom prst="rect">
            <a:avLst/>
          </a:prstGeom>
          <a:noFill/>
          <a:ln w="9525">
            <a:noFill/>
            <a:miter lim="800000"/>
            <a:headEnd/>
            <a:tailEnd/>
          </a:ln>
        </p:spPr>
      </p:pic>
      <p:sp>
        <p:nvSpPr>
          <p:cNvPr id="3086" name="Rectangle 3"/>
          <p:cNvSpPr>
            <a:spLocks noChangeArrowheads="1"/>
          </p:cNvSpPr>
          <p:nvPr/>
        </p:nvSpPr>
        <p:spPr bwMode="auto">
          <a:xfrm>
            <a:off x="6573838" y="4176713"/>
            <a:ext cx="839787" cy="741362"/>
          </a:xfrm>
          <a:prstGeom prst="rect">
            <a:avLst/>
          </a:prstGeom>
          <a:solidFill>
            <a:srgbClr val="FFC000"/>
          </a:solidFill>
          <a:ln w="9525">
            <a:noFill/>
            <a:miter lim="800000"/>
            <a:headEnd/>
            <a:tailEnd/>
          </a:ln>
        </p:spPr>
        <p:txBody>
          <a:bodyPr wrap="none" anchor="ctr"/>
          <a:lstStyle/>
          <a:p>
            <a:endParaRPr lang="en-US"/>
          </a:p>
        </p:txBody>
      </p:sp>
      <p:sp>
        <p:nvSpPr>
          <p:cNvPr id="3087" name="Rectangle 4"/>
          <p:cNvSpPr>
            <a:spLocks noGrp="1" noChangeArrowheads="1"/>
          </p:cNvSpPr>
          <p:nvPr>
            <p:ph type="title"/>
          </p:nvPr>
        </p:nvSpPr>
        <p:spPr/>
        <p:txBody>
          <a:bodyPr/>
          <a:lstStyle/>
          <a:p>
            <a:r>
              <a:rPr lang="en-US" smtClean="0"/>
              <a:t>9 Parameter Approximation</a:t>
            </a:r>
          </a:p>
        </p:txBody>
      </p:sp>
      <p:pic>
        <p:nvPicPr>
          <p:cNvPr id="3088" name="Picture 5" descr="basisL00"/>
          <p:cNvPicPr>
            <a:picLocks noChangeAspect="1" noChangeArrowheads="1"/>
          </p:cNvPicPr>
          <p:nvPr/>
        </p:nvPicPr>
        <p:blipFill>
          <a:blip r:embed="rId4" cstate="print"/>
          <a:srcRect/>
          <a:stretch>
            <a:fillRect/>
          </a:stretch>
        </p:blipFill>
        <p:spPr bwMode="auto">
          <a:xfrm>
            <a:off x="6632575" y="4229100"/>
            <a:ext cx="701675" cy="631825"/>
          </a:xfrm>
          <a:prstGeom prst="rect">
            <a:avLst/>
          </a:prstGeom>
          <a:noFill/>
          <a:ln w="9525">
            <a:noFill/>
            <a:miter lim="800000"/>
            <a:headEnd/>
            <a:tailEnd/>
          </a:ln>
        </p:spPr>
      </p:pic>
      <p:pic>
        <p:nvPicPr>
          <p:cNvPr id="3089" name="Picture 6" descr="basisL1_1"/>
          <p:cNvPicPr>
            <a:picLocks noChangeAspect="1" noChangeArrowheads="1"/>
          </p:cNvPicPr>
          <p:nvPr/>
        </p:nvPicPr>
        <p:blipFill>
          <a:blip r:embed="rId5" cstate="print"/>
          <a:srcRect/>
          <a:stretch>
            <a:fillRect/>
          </a:stretch>
        </p:blipFill>
        <p:spPr bwMode="auto">
          <a:xfrm>
            <a:off x="5930900" y="4946650"/>
            <a:ext cx="701675" cy="633413"/>
          </a:xfrm>
          <a:prstGeom prst="rect">
            <a:avLst/>
          </a:prstGeom>
          <a:noFill/>
          <a:ln w="9525">
            <a:noFill/>
            <a:miter lim="800000"/>
            <a:headEnd/>
            <a:tailEnd/>
          </a:ln>
        </p:spPr>
      </p:pic>
      <p:pic>
        <p:nvPicPr>
          <p:cNvPr id="3090" name="Picture 7" descr="basisL10"/>
          <p:cNvPicPr>
            <a:picLocks noChangeAspect="1" noChangeArrowheads="1"/>
          </p:cNvPicPr>
          <p:nvPr/>
        </p:nvPicPr>
        <p:blipFill>
          <a:blip r:embed="rId6" cstate="print"/>
          <a:srcRect/>
          <a:stretch>
            <a:fillRect/>
          </a:stretch>
        </p:blipFill>
        <p:spPr bwMode="auto">
          <a:xfrm>
            <a:off x="6632575" y="4946650"/>
            <a:ext cx="701675" cy="633413"/>
          </a:xfrm>
          <a:prstGeom prst="rect">
            <a:avLst/>
          </a:prstGeom>
          <a:noFill/>
          <a:ln w="9525">
            <a:noFill/>
            <a:miter lim="800000"/>
            <a:headEnd/>
            <a:tailEnd/>
          </a:ln>
        </p:spPr>
      </p:pic>
      <p:pic>
        <p:nvPicPr>
          <p:cNvPr id="3091" name="Picture 8" descr="basisL11"/>
          <p:cNvPicPr>
            <a:picLocks noChangeAspect="1" noChangeArrowheads="1"/>
          </p:cNvPicPr>
          <p:nvPr/>
        </p:nvPicPr>
        <p:blipFill>
          <a:blip r:embed="rId7" cstate="print"/>
          <a:srcRect/>
          <a:stretch>
            <a:fillRect/>
          </a:stretch>
        </p:blipFill>
        <p:spPr bwMode="auto">
          <a:xfrm>
            <a:off x="7334250" y="4946650"/>
            <a:ext cx="701675" cy="633413"/>
          </a:xfrm>
          <a:prstGeom prst="rect">
            <a:avLst/>
          </a:prstGeom>
          <a:noFill/>
          <a:ln w="9525">
            <a:noFill/>
            <a:miter lim="800000"/>
            <a:headEnd/>
            <a:tailEnd/>
          </a:ln>
        </p:spPr>
      </p:pic>
      <p:sp>
        <p:nvSpPr>
          <p:cNvPr id="3092" name="Text Box 9"/>
          <p:cNvSpPr txBox="1">
            <a:spLocks noChangeArrowheads="1"/>
          </p:cNvSpPr>
          <p:nvPr/>
        </p:nvSpPr>
        <p:spPr bwMode="auto">
          <a:xfrm>
            <a:off x="6154738" y="6315075"/>
            <a:ext cx="455612" cy="457200"/>
          </a:xfrm>
          <a:prstGeom prst="rect">
            <a:avLst/>
          </a:prstGeom>
          <a:noFill/>
          <a:ln w="25400">
            <a:noFill/>
            <a:miter lim="800000"/>
            <a:headEnd/>
            <a:tailEnd/>
          </a:ln>
        </p:spPr>
        <p:txBody>
          <a:bodyPr wrap="none">
            <a:spAutoFit/>
          </a:bodyPr>
          <a:lstStyle/>
          <a:p>
            <a:pPr>
              <a:spcBef>
                <a:spcPct val="50000"/>
              </a:spcBef>
            </a:pPr>
            <a:r>
              <a:rPr lang="en-US" b="1"/>
              <a:t>-1</a:t>
            </a:r>
          </a:p>
        </p:txBody>
      </p:sp>
      <p:pic>
        <p:nvPicPr>
          <p:cNvPr id="3093" name="Picture 10" descr="basisL2_2"/>
          <p:cNvPicPr>
            <a:picLocks noChangeAspect="1" noChangeArrowheads="1"/>
          </p:cNvPicPr>
          <p:nvPr/>
        </p:nvPicPr>
        <p:blipFill>
          <a:blip r:embed="rId8" cstate="print"/>
          <a:srcRect/>
          <a:stretch>
            <a:fillRect/>
          </a:stretch>
        </p:blipFill>
        <p:spPr bwMode="auto">
          <a:xfrm>
            <a:off x="5229225" y="5680075"/>
            <a:ext cx="701675" cy="633413"/>
          </a:xfrm>
          <a:prstGeom prst="rect">
            <a:avLst/>
          </a:prstGeom>
          <a:noFill/>
          <a:ln w="9525">
            <a:noFill/>
            <a:miter lim="800000"/>
            <a:headEnd/>
            <a:tailEnd/>
          </a:ln>
        </p:spPr>
      </p:pic>
      <p:pic>
        <p:nvPicPr>
          <p:cNvPr id="3094" name="Picture 11" descr="basisL2_1"/>
          <p:cNvPicPr>
            <a:picLocks noChangeAspect="1" noChangeArrowheads="1"/>
          </p:cNvPicPr>
          <p:nvPr/>
        </p:nvPicPr>
        <p:blipFill>
          <a:blip r:embed="rId9" cstate="print"/>
          <a:srcRect/>
          <a:stretch>
            <a:fillRect/>
          </a:stretch>
        </p:blipFill>
        <p:spPr bwMode="auto">
          <a:xfrm>
            <a:off x="5930900" y="5680075"/>
            <a:ext cx="701675" cy="633413"/>
          </a:xfrm>
          <a:prstGeom prst="rect">
            <a:avLst/>
          </a:prstGeom>
          <a:noFill/>
          <a:ln w="9525">
            <a:noFill/>
            <a:miter lim="800000"/>
            <a:headEnd/>
            <a:tailEnd/>
          </a:ln>
        </p:spPr>
      </p:pic>
      <p:pic>
        <p:nvPicPr>
          <p:cNvPr id="3095" name="Picture 12" descr="basisL21"/>
          <p:cNvPicPr>
            <a:picLocks noChangeAspect="1" noChangeArrowheads="1"/>
          </p:cNvPicPr>
          <p:nvPr/>
        </p:nvPicPr>
        <p:blipFill>
          <a:blip r:embed="rId10" cstate="print"/>
          <a:srcRect/>
          <a:stretch>
            <a:fillRect/>
          </a:stretch>
        </p:blipFill>
        <p:spPr bwMode="auto">
          <a:xfrm>
            <a:off x="7334250" y="5683250"/>
            <a:ext cx="701675" cy="633413"/>
          </a:xfrm>
          <a:prstGeom prst="rect">
            <a:avLst/>
          </a:prstGeom>
          <a:noFill/>
          <a:ln w="9525">
            <a:noFill/>
            <a:miter lim="800000"/>
            <a:headEnd/>
            <a:tailEnd/>
          </a:ln>
        </p:spPr>
      </p:pic>
      <p:pic>
        <p:nvPicPr>
          <p:cNvPr id="3096" name="Picture 13" descr="basisL22"/>
          <p:cNvPicPr>
            <a:picLocks noChangeAspect="1" noChangeArrowheads="1"/>
          </p:cNvPicPr>
          <p:nvPr/>
        </p:nvPicPr>
        <p:blipFill>
          <a:blip r:embed="rId11" cstate="print"/>
          <a:srcRect/>
          <a:stretch>
            <a:fillRect/>
          </a:stretch>
        </p:blipFill>
        <p:spPr bwMode="auto">
          <a:xfrm>
            <a:off x="8034338" y="5680075"/>
            <a:ext cx="701675" cy="633413"/>
          </a:xfrm>
          <a:prstGeom prst="rect">
            <a:avLst/>
          </a:prstGeom>
          <a:noFill/>
          <a:ln w="9525">
            <a:noFill/>
            <a:miter lim="800000"/>
            <a:headEnd/>
            <a:tailEnd/>
          </a:ln>
        </p:spPr>
      </p:pic>
      <p:sp>
        <p:nvSpPr>
          <p:cNvPr id="3097" name="Text Box 14"/>
          <p:cNvSpPr txBox="1">
            <a:spLocks noChangeArrowheads="1"/>
          </p:cNvSpPr>
          <p:nvPr/>
        </p:nvSpPr>
        <p:spPr bwMode="auto">
          <a:xfrm>
            <a:off x="5483225" y="6315075"/>
            <a:ext cx="455613" cy="457200"/>
          </a:xfrm>
          <a:prstGeom prst="rect">
            <a:avLst/>
          </a:prstGeom>
          <a:noFill/>
          <a:ln w="25400">
            <a:noFill/>
            <a:miter lim="800000"/>
            <a:headEnd/>
            <a:tailEnd/>
          </a:ln>
        </p:spPr>
        <p:txBody>
          <a:bodyPr wrap="none">
            <a:spAutoFit/>
          </a:bodyPr>
          <a:lstStyle/>
          <a:p>
            <a:pPr>
              <a:spcBef>
                <a:spcPct val="50000"/>
              </a:spcBef>
            </a:pPr>
            <a:r>
              <a:rPr lang="en-US" b="1"/>
              <a:t>-2</a:t>
            </a:r>
          </a:p>
        </p:txBody>
      </p:sp>
      <p:sp>
        <p:nvSpPr>
          <p:cNvPr id="3098" name="Text Box 15"/>
          <p:cNvSpPr txBox="1">
            <a:spLocks noChangeArrowheads="1"/>
          </p:cNvSpPr>
          <p:nvPr/>
        </p:nvSpPr>
        <p:spPr bwMode="auto">
          <a:xfrm>
            <a:off x="6905625" y="6315075"/>
            <a:ext cx="354013" cy="457200"/>
          </a:xfrm>
          <a:prstGeom prst="rect">
            <a:avLst/>
          </a:prstGeom>
          <a:noFill/>
          <a:ln w="25400">
            <a:noFill/>
            <a:miter lim="800000"/>
            <a:headEnd/>
            <a:tailEnd/>
          </a:ln>
        </p:spPr>
        <p:txBody>
          <a:bodyPr wrap="none">
            <a:spAutoFit/>
          </a:bodyPr>
          <a:lstStyle/>
          <a:p>
            <a:pPr>
              <a:spcBef>
                <a:spcPct val="50000"/>
              </a:spcBef>
            </a:pPr>
            <a:r>
              <a:rPr lang="en-US" b="1"/>
              <a:t>0</a:t>
            </a:r>
          </a:p>
        </p:txBody>
      </p:sp>
      <p:sp>
        <p:nvSpPr>
          <p:cNvPr id="3099" name="Text Box 16"/>
          <p:cNvSpPr txBox="1">
            <a:spLocks noChangeArrowheads="1"/>
          </p:cNvSpPr>
          <p:nvPr/>
        </p:nvSpPr>
        <p:spPr bwMode="auto">
          <a:xfrm>
            <a:off x="7616825" y="6315075"/>
            <a:ext cx="354013" cy="457200"/>
          </a:xfrm>
          <a:prstGeom prst="rect">
            <a:avLst/>
          </a:prstGeom>
          <a:noFill/>
          <a:ln w="25400">
            <a:noFill/>
            <a:miter lim="800000"/>
            <a:headEnd/>
            <a:tailEnd/>
          </a:ln>
        </p:spPr>
        <p:txBody>
          <a:bodyPr wrap="none">
            <a:spAutoFit/>
          </a:bodyPr>
          <a:lstStyle/>
          <a:p>
            <a:pPr>
              <a:spcBef>
                <a:spcPct val="50000"/>
              </a:spcBef>
            </a:pPr>
            <a:r>
              <a:rPr lang="en-US" b="1"/>
              <a:t>1</a:t>
            </a:r>
          </a:p>
        </p:txBody>
      </p:sp>
      <p:sp>
        <p:nvSpPr>
          <p:cNvPr id="3100" name="Text Box 17"/>
          <p:cNvSpPr txBox="1">
            <a:spLocks noChangeArrowheads="1"/>
          </p:cNvSpPr>
          <p:nvPr/>
        </p:nvSpPr>
        <p:spPr bwMode="auto">
          <a:xfrm>
            <a:off x="8320088" y="6313488"/>
            <a:ext cx="354012" cy="457200"/>
          </a:xfrm>
          <a:prstGeom prst="rect">
            <a:avLst/>
          </a:prstGeom>
          <a:noFill/>
          <a:ln w="25400">
            <a:noFill/>
            <a:miter lim="800000"/>
            <a:headEnd/>
            <a:tailEnd/>
          </a:ln>
        </p:spPr>
        <p:txBody>
          <a:bodyPr wrap="none">
            <a:spAutoFit/>
          </a:bodyPr>
          <a:lstStyle/>
          <a:p>
            <a:pPr>
              <a:spcBef>
                <a:spcPct val="50000"/>
              </a:spcBef>
            </a:pPr>
            <a:r>
              <a:rPr lang="en-US" b="1"/>
              <a:t>2</a:t>
            </a:r>
          </a:p>
        </p:txBody>
      </p:sp>
      <p:sp>
        <p:nvSpPr>
          <p:cNvPr id="3101" name="Text Box 18"/>
          <p:cNvSpPr txBox="1">
            <a:spLocks noChangeArrowheads="1"/>
          </p:cNvSpPr>
          <p:nvPr/>
        </p:nvSpPr>
        <p:spPr bwMode="auto">
          <a:xfrm>
            <a:off x="4935538" y="4425950"/>
            <a:ext cx="354012" cy="457200"/>
          </a:xfrm>
          <a:prstGeom prst="rect">
            <a:avLst/>
          </a:prstGeom>
          <a:noFill/>
          <a:ln w="25400">
            <a:noFill/>
            <a:miter lim="800000"/>
            <a:headEnd/>
            <a:tailEnd/>
          </a:ln>
        </p:spPr>
        <p:txBody>
          <a:bodyPr wrap="none">
            <a:spAutoFit/>
          </a:bodyPr>
          <a:lstStyle/>
          <a:p>
            <a:pPr>
              <a:spcBef>
                <a:spcPct val="50000"/>
              </a:spcBef>
            </a:pPr>
            <a:r>
              <a:rPr lang="en-US" b="1"/>
              <a:t>0</a:t>
            </a:r>
          </a:p>
        </p:txBody>
      </p:sp>
      <p:sp>
        <p:nvSpPr>
          <p:cNvPr id="3102" name="Text Box 19"/>
          <p:cNvSpPr txBox="1">
            <a:spLocks noChangeArrowheads="1"/>
          </p:cNvSpPr>
          <p:nvPr/>
        </p:nvSpPr>
        <p:spPr bwMode="auto">
          <a:xfrm>
            <a:off x="4935538" y="5141913"/>
            <a:ext cx="354012" cy="457200"/>
          </a:xfrm>
          <a:prstGeom prst="rect">
            <a:avLst/>
          </a:prstGeom>
          <a:noFill/>
          <a:ln w="25400">
            <a:noFill/>
            <a:miter lim="800000"/>
            <a:headEnd/>
            <a:tailEnd/>
          </a:ln>
        </p:spPr>
        <p:txBody>
          <a:bodyPr wrap="none">
            <a:spAutoFit/>
          </a:bodyPr>
          <a:lstStyle/>
          <a:p>
            <a:pPr>
              <a:spcBef>
                <a:spcPct val="50000"/>
              </a:spcBef>
            </a:pPr>
            <a:r>
              <a:rPr lang="en-US" b="1"/>
              <a:t>1</a:t>
            </a:r>
          </a:p>
        </p:txBody>
      </p:sp>
      <p:sp>
        <p:nvSpPr>
          <p:cNvPr id="3103" name="Text Box 20"/>
          <p:cNvSpPr txBox="1">
            <a:spLocks noChangeArrowheads="1"/>
          </p:cNvSpPr>
          <p:nvPr/>
        </p:nvSpPr>
        <p:spPr bwMode="auto">
          <a:xfrm>
            <a:off x="4935538" y="5821363"/>
            <a:ext cx="354012" cy="869950"/>
          </a:xfrm>
          <a:prstGeom prst="rect">
            <a:avLst/>
          </a:prstGeom>
          <a:noFill/>
          <a:ln w="25400">
            <a:noFill/>
            <a:miter lim="800000"/>
            <a:headEnd/>
            <a:tailEnd/>
          </a:ln>
        </p:spPr>
        <p:txBody>
          <a:bodyPr wrap="none">
            <a:spAutoFit/>
          </a:bodyPr>
          <a:lstStyle/>
          <a:p>
            <a:pPr>
              <a:spcBef>
                <a:spcPct val="50000"/>
              </a:spcBef>
            </a:pPr>
            <a:r>
              <a:rPr lang="en-US" b="1"/>
              <a:t>2</a:t>
            </a:r>
          </a:p>
          <a:p>
            <a:pPr>
              <a:spcBef>
                <a:spcPct val="50000"/>
              </a:spcBef>
            </a:pPr>
            <a:endParaRPr lang="en-US" b="1"/>
          </a:p>
        </p:txBody>
      </p:sp>
      <p:graphicFrame>
        <p:nvGraphicFramePr>
          <p:cNvPr id="3074" name="Object 2"/>
          <p:cNvGraphicFramePr>
            <a:graphicFrameLocks noChangeAspect="1"/>
          </p:cNvGraphicFramePr>
          <p:nvPr/>
        </p:nvGraphicFramePr>
        <p:xfrm>
          <a:off x="7569200" y="4238625"/>
          <a:ext cx="1390650" cy="511175"/>
        </p:xfrm>
        <a:graphic>
          <a:graphicData uri="http://schemas.openxmlformats.org/presentationml/2006/ole">
            <p:oleObj spid="_x0000_s3074" name="Equation" r:id="rId12" imgW="558720" imgH="228600" progId="">
              <p:embed/>
            </p:oleObj>
          </a:graphicData>
        </a:graphic>
      </p:graphicFrame>
      <p:graphicFrame>
        <p:nvGraphicFramePr>
          <p:cNvPr id="3075" name="Object 3"/>
          <p:cNvGraphicFramePr>
            <a:graphicFrameLocks noChangeAspect="1"/>
          </p:cNvGraphicFramePr>
          <p:nvPr/>
        </p:nvGraphicFramePr>
        <p:xfrm>
          <a:off x="7593013" y="5311775"/>
          <a:ext cx="184150" cy="182563"/>
        </p:xfrm>
        <a:graphic>
          <a:graphicData uri="http://schemas.openxmlformats.org/presentationml/2006/ole">
            <p:oleObj spid="_x0000_s3075" name="Equation" r:id="rId13" imgW="126720" imgH="139680" progId="">
              <p:embed/>
            </p:oleObj>
          </a:graphicData>
        </a:graphic>
      </p:graphicFrame>
      <p:graphicFrame>
        <p:nvGraphicFramePr>
          <p:cNvPr id="3076" name="Object 4"/>
          <p:cNvGraphicFramePr>
            <a:graphicFrameLocks noChangeAspect="1"/>
          </p:cNvGraphicFramePr>
          <p:nvPr/>
        </p:nvGraphicFramePr>
        <p:xfrm>
          <a:off x="6154738" y="5332413"/>
          <a:ext cx="196850" cy="209550"/>
        </p:xfrm>
        <a:graphic>
          <a:graphicData uri="http://schemas.openxmlformats.org/presentationml/2006/ole">
            <p:oleObj spid="_x0000_s3076" name="Equation" r:id="rId14" imgW="139680" imgH="164880" progId="">
              <p:embed/>
            </p:oleObj>
          </a:graphicData>
        </a:graphic>
      </p:graphicFrame>
      <p:graphicFrame>
        <p:nvGraphicFramePr>
          <p:cNvPr id="3077" name="Object 5"/>
          <p:cNvGraphicFramePr>
            <a:graphicFrameLocks noChangeAspect="1"/>
          </p:cNvGraphicFramePr>
          <p:nvPr/>
        </p:nvGraphicFramePr>
        <p:xfrm>
          <a:off x="6886575" y="5322888"/>
          <a:ext cx="184150" cy="165100"/>
        </p:xfrm>
        <a:graphic>
          <a:graphicData uri="http://schemas.openxmlformats.org/presentationml/2006/ole">
            <p:oleObj spid="_x0000_s3077" name="Equation" r:id="rId15" imgW="126720" imgH="126720" progId="">
              <p:embed/>
            </p:oleObj>
          </a:graphicData>
        </a:graphic>
      </p:graphicFrame>
      <p:graphicFrame>
        <p:nvGraphicFramePr>
          <p:cNvPr id="3078" name="Object 6"/>
          <p:cNvGraphicFramePr>
            <a:graphicFrameLocks noChangeAspect="1"/>
          </p:cNvGraphicFramePr>
          <p:nvPr/>
        </p:nvGraphicFramePr>
        <p:xfrm>
          <a:off x="5418138" y="6078538"/>
          <a:ext cx="273050" cy="212725"/>
        </p:xfrm>
        <a:graphic>
          <a:graphicData uri="http://schemas.openxmlformats.org/presentationml/2006/ole">
            <p:oleObj spid="_x0000_s3078" name="Equation" r:id="rId16" imgW="190440" imgH="164880" progId="">
              <p:embed/>
            </p:oleObj>
          </a:graphicData>
        </a:graphic>
      </p:graphicFrame>
      <p:graphicFrame>
        <p:nvGraphicFramePr>
          <p:cNvPr id="3079" name="Object 7"/>
          <p:cNvGraphicFramePr>
            <a:graphicFrameLocks noChangeAspect="1"/>
          </p:cNvGraphicFramePr>
          <p:nvPr/>
        </p:nvGraphicFramePr>
        <p:xfrm>
          <a:off x="6105525" y="6062663"/>
          <a:ext cx="273050" cy="211137"/>
        </p:xfrm>
        <a:graphic>
          <a:graphicData uri="http://schemas.openxmlformats.org/presentationml/2006/ole">
            <p:oleObj spid="_x0000_s3079" name="Equation" r:id="rId17" imgW="190440" imgH="164880" progId="">
              <p:embed/>
            </p:oleObj>
          </a:graphicData>
        </a:graphic>
      </p:graphicFrame>
      <p:graphicFrame>
        <p:nvGraphicFramePr>
          <p:cNvPr id="3080" name="Object 8"/>
          <p:cNvGraphicFramePr>
            <a:graphicFrameLocks noChangeAspect="1"/>
          </p:cNvGraphicFramePr>
          <p:nvPr/>
        </p:nvGraphicFramePr>
        <p:xfrm>
          <a:off x="6710363" y="5992813"/>
          <a:ext cx="623887" cy="263525"/>
        </p:xfrm>
        <a:graphic>
          <a:graphicData uri="http://schemas.openxmlformats.org/presentationml/2006/ole">
            <p:oleObj spid="_x0000_s3080" name="Equation" r:id="rId18" imgW="431640" imgH="203040" progId="">
              <p:embed/>
            </p:oleObj>
          </a:graphicData>
        </a:graphic>
      </p:graphicFrame>
      <p:graphicFrame>
        <p:nvGraphicFramePr>
          <p:cNvPr id="3081" name="Object 9"/>
          <p:cNvGraphicFramePr>
            <a:graphicFrameLocks noChangeAspect="1"/>
          </p:cNvGraphicFramePr>
          <p:nvPr/>
        </p:nvGraphicFramePr>
        <p:xfrm>
          <a:off x="7569200" y="6076950"/>
          <a:ext cx="271463" cy="179388"/>
        </p:xfrm>
        <a:graphic>
          <a:graphicData uri="http://schemas.openxmlformats.org/presentationml/2006/ole">
            <p:oleObj spid="_x0000_s3081" name="Equation" r:id="rId19" imgW="190440" imgH="139680" progId="">
              <p:embed/>
            </p:oleObj>
          </a:graphicData>
        </a:graphic>
      </p:graphicFrame>
      <p:graphicFrame>
        <p:nvGraphicFramePr>
          <p:cNvPr id="3082" name="Object 10"/>
          <p:cNvGraphicFramePr>
            <a:graphicFrameLocks noChangeAspect="1"/>
          </p:cNvGraphicFramePr>
          <p:nvPr/>
        </p:nvGraphicFramePr>
        <p:xfrm>
          <a:off x="8054975" y="6000750"/>
          <a:ext cx="658813" cy="295275"/>
        </p:xfrm>
        <a:graphic>
          <a:graphicData uri="http://schemas.openxmlformats.org/presentationml/2006/ole">
            <p:oleObj spid="_x0000_s3082" name="Equation" r:id="rId20" imgW="457200" imgH="228600" progId="">
              <p:embed/>
            </p:oleObj>
          </a:graphicData>
        </a:graphic>
      </p:graphicFrame>
      <p:sp>
        <p:nvSpPr>
          <p:cNvPr id="3104" name="Line 30"/>
          <p:cNvSpPr>
            <a:spLocks noChangeShapeType="1"/>
          </p:cNvSpPr>
          <p:nvPr/>
        </p:nvSpPr>
        <p:spPr bwMode="auto">
          <a:xfrm>
            <a:off x="5370513" y="4329113"/>
            <a:ext cx="0" cy="482600"/>
          </a:xfrm>
          <a:prstGeom prst="line">
            <a:avLst/>
          </a:prstGeom>
          <a:noFill/>
          <a:ln w="19050">
            <a:solidFill>
              <a:schemeClr val="tx1"/>
            </a:solidFill>
            <a:round/>
            <a:headEnd/>
            <a:tailEnd type="triangle" w="med" len="med"/>
          </a:ln>
        </p:spPr>
        <p:txBody>
          <a:bodyPr/>
          <a:lstStyle/>
          <a:p>
            <a:endParaRPr lang="en-US"/>
          </a:p>
        </p:txBody>
      </p:sp>
      <p:sp>
        <p:nvSpPr>
          <p:cNvPr id="3105" name="Line 31"/>
          <p:cNvSpPr>
            <a:spLocks noChangeShapeType="1"/>
          </p:cNvSpPr>
          <p:nvPr/>
        </p:nvSpPr>
        <p:spPr bwMode="auto">
          <a:xfrm>
            <a:off x="5370513" y="4329113"/>
            <a:ext cx="503237" cy="0"/>
          </a:xfrm>
          <a:prstGeom prst="line">
            <a:avLst/>
          </a:prstGeom>
          <a:noFill/>
          <a:ln w="19050">
            <a:solidFill>
              <a:schemeClr val="tx1"/>
            </a:solidFill>
            <a:round/>
            <a:headEnd/>
            <a:tailEnd type="triangle" w="med" len="med"/>
          </a:ln>
        </p:spPr>
        <p:txBody>
          <a:bodyPr/>
          <a:lstStyle/>
          <a:p>
            <a:endParaRPr lang="en-US"/>
          </a:p>
        </p:txBody>
      </p:sp>
      <p:graphicFrame>
        <p:nvGraphicFramePr>
          <p:cNvPr id="3083" name="Object 11"/>
          <p:cNvGraphicFramePr>
            <a:graphicFrameLocks noChangeAspect="1"/>
          </p:cNvGraphicFramePr>
          <p:nvPr/>
        </p:nvGraphicFramePr>
        <p:xfrm>
          <a:off x="5383213" y="4759325"/>
          <a:ext cx="127000" cy="227013"/>
        </p:xfrm>
        <a:graphic>
          <a:graphicData uri="http://schemas.openxmlformats.org/presentationml/2006/ole">
            <p:oleObj spid="_x0000_s3083" name="Equation" r:id="rId21" imgW="88560" imgH="177480" progId="">
              <p:embed/>
            </p:oleObj>
          </a:graphicData>
        </a:graphic>
      </p:graphicFrame>
      <p:graphicFrame>
        <p:nvGraphicFramePr>
          <p:cNvPr id="3084" name="Object 12"/>
          <p:cNvGraphicFramePr>
            <a:graphicFrameLocks noChangeAspect="1"/>
          </p:cNvGraphicFramePr>
          <p:nvPr/>
        </p:nvGraphicFramePr>
        <p:xfrm>
          <a:off x="5888038" y="4244975"/>
          <a:ext cx="241300" cy="184150"/>
        </p:xfrm>
        <a:graphic>
          <a:graphicData uri="http://schemas.openxmlformats.org/presentationml/2006/ole">
            <p:oleObj spid="_x0000_s3084" name="Equation" r:id="rId22" imgW="164880" imgH="139680" progId="">
              <p:embed/>
            </p:oleObj>
          </a:graphicData>
        </a:graphic>
      </p:graphicFrame>
      <p:sp>
        <p:nvSpPr>
          <p:cNvPr id="1201186" name="Text Box 34"/>
          <p:cNvSpPr txBox="1">
            <a:spLocks noChangeArrowheads="1"/>
          </p:cNvSpPr>
          <p:nvPr/>
        </p:nvSpPr>
        <p:spPr bwMode="auto">
          <a:xfrm>
            <a:off x="-55563" y="2427288"/>
            <a:ext cx="2143126" cy="519112"/>
          </a:xfrm>
          <a:prstGeom prst="rect">
            <a:avLst/>
          </a:prstGeom>
          <a:noFill/>
          <a:ln w="9525">
            <a:noFill/>
            <a:miter lim="800000"/>
            <a:headEnd/>
            <a:tailEnd/>
          </a:ln>
          <a:effectLst/>
        </p:spPr>
        <p:txBody>
          <a:bodyPr wrap="none">
            <a:spAutoFit/>
          </a:bodyPr>
          <a:lstStyle/>
          <a:p>
            <a:pPr>
              <a:defRPr/>
            </a:pPr>
            <a:r>
              <a:rPr lang="en-US" sz="2800" dirty="0">
                <a:latin typeface="+mn-lt"/>
              </a:rPr>
              <a:t>Exact image</a:t>
            </a:r>
          </a:p>
        </p:txBody>
      </p:sp>
      <p:sp>
        <p:nvSpPr>
          <p:cNvPr id="1201187" name="Text Box 35"/>
          <p:cNvSpPr txBox="1">
            <a:spLocks noChangeArrowheads="1"/>
          </p:cNvSpPr>
          <p:nvPr/>
        </p:nvSpPr>
        <p:spPr bwMode="auto">
          <a:xfrm>
            <a:off x="7029450" y="2228850"/>
            <a:ext cx="1433513" cy="954088"/>
          </a:xfrm>
          <a:prstGeom prst="rect">
            <a:avLst/>
          </a:prstGeom>
          <a:noFill/>
          <a:ln w="9525">
            <a:noFill/>
            <a:miter lim="800000"/>
            <a:headEnd/>
            <a:tailEnd/>
          </a:ln>
          <a:effectLst/>
        </p:spPr>
        <p:txBody>
          <a:bodyPr wrap="none">
            <a:spAutoFit/>
          </a:bodyPr>
          <a:lstStyle/>
          <a:p>
            <a:pPr>
              <a:defRPr/>
            </a:pPr>
            <a:r>
              <a:rPr lang="en-US" sz="2800">
                <a:latin typeface="+mn-lt"/>
              </a:rPr>
              <a:t>Order 0</a:t>
            </a:r>
          </a:p>
          <a:p>
            <a:pPr>
              <a:defRPr/>
            </a:pPr>
            <a:r>
              <a:rPr lang="en-US" sz="2800">
                <a:latin typeface="+mn-lt"/>
              </a:rPr>
              <a:t>1 term</a:t>
            </a:r>
          </a:p>
        </p:txBody>
      </p:sp>
      <p:sp>
        <p:nvSpPr>
          <p:cNvPr id="1201188" name="Text Box 36"/>
          <p:cNvSpPr txBox="1">
            <a:spLocks noChangeArrowheads="1"/>
          </p:cNvSpPr>
          <p:nvPr/>
        </p:nvSpPr>
        <p:spPr bwMode="auto">
          <a:xfrm>
            <a:off x="1077913" y="4549775"/>
            <a:ext cx="3435350" cy="523875"/>
          </a:xfrm>
          <a:prstGeom prst="rect">
            <a:avLst/>
          </a:prstGeom>
          <a:noFill/>
          <a:ln w="9525">
            <a:noFill/>
            <a:miter lim="800000"/>
            <a:headEnd/>
            <a:tailEnd/>
          </a:ln>
          <a:effectLst/>
        </p:spPr>
        <p:txBody>
          <a:bodyPr wrap="none">
            <a:spAutoFit/>
          </a:bodyPr>
          <a:lstStyle/>
          <a:p>
            <a:pPr>
              <a:defRPr/>
            </a:pPr>
            <a:r>
              <a:rPr lang="en-US" sz="2800" b="1">
                <a:latin typeface="+mn-lt"/>
              </a:rPr>
              <a:t>RMS error = 25 %</a:t>
            </a:r>
          </a:p>
        </p:txBody>
      </p:sp>
      <p:pic>
        <p:nvPicPr>
          <p:cNvPr id="3109" name="Picture 37" descr="exact"/>
          <p:cNvPicPr>
            <a:picLocks noChangeAspect="1" noChangeArrowheads="1"/>
          </p:cNvPicPr>
          <p:nvPr/>
        </p:nvPicPr>
        <p:blipFill>
          <a:blip r:embed="rId23" cstate="print"/>
          <a:srcRect/>
          <a:stretch>
            <a:fillRect/>
          </a:stretch>
        </p:blipFill>
        <p:spPr bwMode="auto">
          <a:xfrm>
            <a:off x="1946275" y="1517650"/>
            <a:ext cx="2438400" cy="2438400"/>
          </a:xfrm>
          <a:prstGeom prst="rect">
            <a:avLst/>
          </a:prstGeom>
          <a:noFill/>
          <a:ln w="9525">
            <a:noFill/>
            <a:miter lim="800000"/>
            <a:headEnd/>
            <a:tailEnd/>
          </a:ln>
        </p:spPr>
      </p:pic>
      <p:pic>
        <p:nvPicPr>
          <p:cNvPr id="3110" name="Picture 38" descr="order0"/>
          <p:cNvPicPr>
            <a:picLocks noChangeAspect="1" noChangeArrowheads="1"/>
          </p:cNvPicPr>
          <p:nvPr/>
        </p:nvPicPr>
        <p:blipFill>
          <a:blip r:embed="rId24" cstate="print"/>
          <a:srcRect/>
          <a:stretch>
            <a:fillRect/>
          </a:stretch>
        </p:blipFill>
        <p:spPr bwMode="auto">
          <a:xfrm>
            <a:off x="4625975" y="1519238"/>
            <a:ext cx="2438400"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p:txBody>
          <a:bodyPr/>
          <a:lstStyle/>
          <a:p>
            <a:pPr eaLnBrk="1" hangingPunct="1"/>
            <a:r>
              <a:rPr lang="en-US" smtClean="0"/>
              <a:t>Acknowledgement</a:t>
            </a:r>
          </a:p>
        </p:txBody>
      </p:sp>
      <p:sp>
        <p:nvSpPr>
          <p:cNvPr id="11267" name="Rectangle 4"/>
          <p:cNvSpPr>
            <a:spLocks noGrp="1" noChangeArrowheads="1"/>
          </p:cNvSpPr>
          <p:nvPr>
            <p:ph type="body" idx="1"/>
          </p:nvPr>
        </p:nvSpPr>
        <p:spPr>
          <a:xfrm>
            <a:off x="457200" y="1341438"/>
            <a:ext cx="8229600" cy="4530725"/>
          </a:xfrm>
        </p:spPr>
        <p:txBody>
          <a:bodyPr/>
          <a:lstStyle/>
          <a:p>
            <a:pPr eaLnBrk="1" hangingPunct="1"/>
            <a:r>
              <a:rPr lang="en-US" smtClean="0"/>
              <a:t>Mostly based on Ravi Ramamoorthi’s slides available from </a:t>
            </a:r>
            <a:r>
              <a:rPr lang="en-US" smtClean="0">
                <a:hlinkClick r:id="rId3"/>
              </a:rPr>
              <a:t>http://inst.eecs.berkeley.edu/~cs283/fa10</a:t>
            </a:r>
            <a:endParaRPr lang="en-US" smtClean="0"/>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9" name="Rectangle 2"/>
          <p:cNvSpPr>
            <a:spLocks noChangeArrowheads="1"/>
          </p:cNvSpPr>
          <p:nvPr/>
        </p:nvSpPr>
        <p:spPr bwMode="auto">
          <a:xfrm>
            <a:off x="5881688" y="4881563"/>
            <a:ext cx="2211387" cy="765175"/>
          </a:xfrm>
          <a:prstGeom prst="rect">
            <a:avLst/>
          </a:prstGeom>
          <a:solidFill>
            <a:srgbClr val="FFC000"/>
          </a:solidFill>
          <a:ln w="9525">
            <a:noFill/>
            <a:miter lim="800000"/>
            <a:headEnd/>
            <a:tailEnd/>
          </a:ln>
        </p:spPr>
        <p:txBody>
          <a:bodyPr wrap="none" anchor="ctr"/>
          <a:lstStyle/>
          <a:p>
            <a:endParaRPr lang="en-US"/>
          </a:p>
        </p:txBody>
      </p:sp>
      <p:sp>
        <p:nvSpPr>
          <p:cNvPr id="4110" name="Rectangle 3"/>
          <p:cNvSpPr>
            <a:spLocks noChangeArrowheads="1"/>
          </p:cNvSpPr>
          <p:nvPr/>
        </p:nvSpPr>
        <p:spPr bwMode="auto">
          <a:xfrm>
            <a:off x="6573838" y="4176713"/>
            <a:ext cx="839787" cy="741362"/>
          </a:xfrm>
          <a:prstGeom prst="rect">
            <a:avLst/>
          </a:prstGeom>
          <a:solidFill>
            <a:srgbClr val="FFC000"/>
          </a:solidFill>
          <a:ln w="9525">
            <a:noFill/>
            <a:miter lim="800000"/>
            <a:headEnd/>
            <a:tailEnd/>
          </a:ln>
        </p:spPr>
        <p:txBody>
          <a:bodyPr wrap="none" anchor="ctr"/>
          <a:lstStyle/>
          <a:p>
            <a:endParaRPr lang="en-US"/>
          </a:p>
        </p:txBody>
      </p:sp>
      <p:sp>
        <p:nvSpPr>
          <p:cNvPr id="4111" name="Rectangle 4"/>
          <p:cNvSpPr>
            <a:spLocks noGrp="1" noChangeArrowheads="1"/>
          </p:cNvSpPr>
          <p:nvPr>
            <p:ph type="title"/>
          </p:nvPr>
        </p:nvSpPr>
        <p:spPr/>
        <p:txBody>
          <a:bodyPr/>
          <a:lstStyle/>
          <a:p>
            <a:r>
              <a:rPr lang="en-US" smtClean="0"/>
              <a:t>9 Parameter Approximation</a:t>
            </a:r>
          </a:p>
        </p:txBody>
      </p:sp>
      <p:pic>
        <p:nvPicPr>
          <p:cNvPr id="4112" name="Picture 5" descr="basisL00"/>
          <p:cNvPicPr>
            <a:picLocks noChangeAspect="1" noChangeArrowheads="1"/>
          </p:cNvPicPr>
          <p:nvPr/>
        </p:nvPicPr>
        <p:blipFill>
          <a:blip r:embed="rId3" cstate="print"/>
          <a:srcRect/>
          <a:stretch>
            <a:fillRect/>
          </a:stretch>
        </p:blipFill>
        <p:spPr bwMode="auto">
          <a:xfrm>
            <a:off x="6632575" y="4229100"/>
            <a:ext cx="701675" cy="631825"/>
          </a:xfrm>
          <a:prstGeom prst="rect">
            <a:avLst/>
          </a:prstGeom>
          <a:noFill/>
          <a:ln w="9525">
            <a:noFill/>
            <a:miter lim="800000"/>
            <a:headEnd/>
            <a:tailEnd/>
          </a:ln>
        </p:spPr>
      </p:pic>
      <p:pic>
        <p:nvPicPr>
          <p:cNvPr id="4113" name="Picture 6" descr="basisL1_1"/>
          <p:cNvPicPr>
            <a:picLocks noChangeAspect="1" noChangeArrowheads="1"/>
          </p:cNvPicPr>
          <p:nvPr/>
        </p:nvPicPr>
        <p:blipFill>
          <a:blip r:embed="rId4" cstate="print"/>
          <a:srcRect/>
          <a:stretch>
            <a:fillRect/>
          </a:stretch>
        </p:blipFill>
        <p:spPr bwMode="auto">
          <a:xfrm>
            <a:off x="5930900" y="4946650"/>
            <a:ext cx="701675" cy="633413"/>
          </a:xfrm>
          <a:prstGeom prst="rect">
            <a:avLst/>
          </a:prstGeom>
          <a:noFill/>
          <a:ln w="9525">
            <a:noFill/>
            <a:miter lim="800000"/>
            <a:headEnd/>
            <a:tailEnd/>
          </a:ln>
        </p:spPr>
      </p:pic>
      <p:pic>
        <p:nvPicPr>
          <p:cNvPr id="4114" name="Picture 7" descr="basisL10"/>
          <p:cNvPicPr>
            <a:picLocks noChangeAspect="1" noChangeArrowheads="1"/>
          </p:cNvPicPr>
          <p:nvPr/>
        </p:nvPicPr>
        <p:blipFill>
          <a:blip r:embed="rId5" cstate="print"/>
          <a:srcRect/>
          <a:stretch>
            <a:fillRect/>
          </a:stretch>
        </p:blipFill>
        <p:spPr bwMode="auto">
          <a:xfrm>
            <a:off x="6632575" y="4946650"/>
            <a:ext cx="701675" cy="633413"/>
          </a:xfrm>
          <a:prstGeom prst="rect">
            <a:avLst/>
          </a:prstGeom>
          <a:noFill/>
          <a:ln w="9525">
            <a:noFill/>
            <a:miter lim="800000"/>
            <a:headEnd/>
            <a:tailEnd/>
          </a:ln>
        </p:spPr>
      </p:pic>
      <p:pic>
        <p:nvPicPr>
          <p:cNvPr id="4115" name="Picture 8" descr="basisL11"/>
          <p:cNvPicPr>
            <a:picLocks noChangeAspect="1" noChangeArrowheads="1"/>
          </p:cNvPicPr>
          <p:nvPr/>
        </p:nvPicPr>
        <p:blipFill>
          <a:blip r:embed="rId6" cstate="print"/>
          <a:srcRect/>
          <a:stretch>
            <a:fillRect/>
          </a:stretch>
        </p:blipFill>
        <p:spPr bwMode="auto">
          <a:xfrm>
            <a:off x="7334250" y="4946650"/>
            <a:ext cx="701675" cy="633413"/>
          </a:xfrm>
          <a:prstGeom prst="rect">
            <a:avLst/>
          </a:prstGeom>
          <a:noFill/>
          <a:ln w="9525">
            <a:noFill/>
            <a:miter lim="800000"/>
            <a:headEnd/>
            <a:tailEnd/>
          </a:ln>
        </p:spPr>
      </p:pic>
      <p:sp>
        <p:nvSpPr>
          <p:cNvPr id="4116" name="Text Box 9"/>
          <p:cNvSpPr txBox="1">
            <a:spLocks noChangeArrowheads="1"/>
          </p:cNvSpPr>
          <p:nvPr/>
        </p:nvSpPr>
        <p:spPr bwMode="auto">
          <a:xfrm>
            <a:off x="6154738" y="6315075"/>
            <a:ext cx="455612" cy="457200"/>
          </a:xfrm>
          <a:prstGeom prst="rect">
            <a:avLst/>
          </a:prstGeom>
          <a:noFill/>
          <a:ln w="25400">
            <a:noFill/>
            <a:miter lim="800000"/>
            <a:headEnd/>
            <a:tailEnd/>
          </a:ln>
        </p:spPr>
        <p:txBody>
          <a:bodyPr wrap="none">
            <a:spAutoFit/>
          </a:bodyPr>
          <a:lstStyle/>
          <a:p>
            <a:pPr>
              <a:spcBef>
                <a:spcPct val="50000"/>
              </a:spcBef>
            </a:pPr>
            <a:r>
              <a:rPr lang="en-US" b="1"/>
              <a:t>-1</a:t>
            </a:r>
          </a:p>
        </p:txBody>
      </p:sp>
      <p:pic>
        <p:nvPicPr>
          <p:cNvPr id="4117" name="Picture 10" descr="basisL2_2"/>
          <p:cNvPicPr>
            <a:picLocks noChangeAspect="1" noChangeArrowheads="1"/>
          </p:cNvPicPr>
          <p:nvPr/>
        </p:nvPicPr>
        <p:blipFill>
          <a:blip r:embed="rId7" cstate="print"/>
          <a:srcRect/>
          <a:stretch>
            <a:fillRect/>
          </a:stretch>
        </p:blipFill>
        <p:spPr bwMode="auto">
          <a:xfrm>
            <a:off x="5229225" y="5680075"/>
            <a:ext cx="701675" cy="633413"/>
          </a:xfrm>
          <a:prstGeom prst="rect">
            <a:avLst/>
          </a:prstGeom>
          <a:noFill/>
          <a:ln w="9525">
            <a:noFill/>
            <a:miter lim="800000"/>
            <a:headEnd/>
            <a:tailEnd/>
          </a:ln>
        </p:spPr>
      </p:pic>
      <p:pic>
        <p:nvPicPr>
          <p:cNvPr id="4118" name="Picture 11" descr="basisL2_1"/>
          <p:cNvPicPr>
            <a:picLocks noChangeAspect="1" noChangeArrowheads="1"/>
          </p:cNvPicPr>
          <p:nvPr/>
        </p:nvPicPr>
        <p:blipFill>
          <a:blip r:embed="rId8" cstate="print"/>
          <a:srcRect/>
          <a:stretch>
            <a:fillRect/>
          </a:stretch>
        </p:blipFill>
        <p:spPr bwMode="auto">
          <a:xfrm>
            <a:off x="5930900" y="5680075"/>
            <a:ext cx="701675" cy="633413"/>
          </a:xfrm>
          <a:prstGeom prst="rect">
            <a:avLst/>
          </a:prstGeom>
          <a:noFill/>
          <a:ln w="9525">
            <a:noFill/>
            <a:miter lim="800000"/>
            <a:headEnd/>
            <a:tailEnd/>
          </a:ln>
        </p:spPr>
      </p:pic>
      <p:pic>
        <p:nvPicPr>
          <p:cNvPr id="4119" name="Picture 12" descr="basisL20"/>
          <p:cNvPicPr>
            <a:picLocks noChangeAspect="1" noChangeArrowheads="1"/>
          </p:cNvPicPr>
          <p:nvPr/>
        </p:nvPicPr>
        <p:blipFill>
          <a:blip r:embed="rId9" cstate="print"/>
          <a:srcRect/>
          <a:stretch>
            <a:fillRect/>
          </a:stretch>
        </p:blipFill>
        <p:spPr bwMode="auto">
          <a:xfrm>
            <a:off x="6632575" y="5683250"/>
            <a:ext cx="701675" cy="633413"/>
          </a:xfrm>
          <a:prstGeom prst="rect">
            <a:avLst/>
          </a:prstGeom>
          <a:noFill/>
          <a:ln w="9525">
            <a:noFill/>
            <a:miter lim="800000"/>
            <a:headEnd/>
            <a:tailEnd/>
          </a:ln>
        </p:spPr>
      </p:pic>
      <p:pic>
        <p:nvPicPr>
          <p:cNvPr id="4120" name="Picture 13" descr="basisL21"/>
          <p:cNvPicPr>
            <a:picLocks noChangeAspect="1" noChangeArrowheads="1"/>
          </p:cNvPicPr>
          <p:nvPr/>
        </p:nvPicPr>
        <p:blipFill>
          <a:blip r:embed="rId10" cstate="print"/>
          <a:srcRect/>
          <a:stretch>
            <a:fillRect/>
          </a:stretch>
        </p:blipFill>
        <p:spPr bwMode="auto">
          <a:xfrm>
            <a:off x="7334250" y="5683250"/>
            <a:ext cx="701675" cy="633413"/>
          </a:xfrm>
          <a:prstGeom prst="rect">
            <a:avLst/>
          </a:prstGeom>
          <a:noFill/>
          <a:ln w="9525">
            <a:noFill/>
            <a:miter lim="800000"/>
            <a:headEnd/>
            <a:tailEnd/>
          </a:ln>
        </p:spPr>
      </p:pic>
      <p:pic>
        <p:nvPicPr>
          <p:cNvPr id="4121" name="Picture 14" descr="basisL22"/>
          <p:cNvPicPr>
            <a:picLocks noChangeAspect="1" noChangeArrowheads="1"/>
          </p:cNvPicPr>
          <p:nvPr/>
        </p:nvPicPr>
        <p:blipFill>
          <a:blip r:embed="rId11" cstate="print"/>
          <a:srcRect/>
          <a:stretch>
            <a:fillRect/>
          </a:stretch>
        </p:blipFill>
        <p:spPr bwMode="auto">
          <a:xfrm>
            <a:off x="8034338" y="5680075"/>
            <a:ext cx="701675" cy="633413"/>
          </a:xfrm>
          <a:prstGeom prst="rect">
            <a:avLst/>
          </a:prstGeom>
          <a:noFill/>
          <a:ln w="9525">
            <a:noFill/>
            <a:miter lim="800000"/>
            <a:headEnd/>
            <a:tailEnd/>
          </a:ln>
        </p:spPr>
      </p:pic>
      <p:sp>
        <p:nvSpPr>
          <p:cNvPr id="4122" name="Text Box 15"/>
          <p:cNvSpPr txBox="1">
            <a:spLocks noChangeArrowheads="1"/>
          </p:cNvSpPr>
          <p:nvPr/>
        </p:nvSpPr>
        <p:spPr bwMode="auto">
          <a:xfrm>
            <a:off x="5483225" y="6315075"/>
            <a:ext cx="455613" cy="457200"/>
          </a:xfrm>
          <a:prstGeom prst="rect">
            <a:avLst/>
          </a:prstGeom>
          <a:noFill/>
          <a:ln w="25400">
            <a:noFill/>
            <a:miter lim="800000"/>
            <a:headEnd/>
            <a:tailEnd/>
          </a:ln>
        </p:spPr>
        <p:txBody>
          <a:bodyPr wrap="none">
            <a:spAutoFit/>
          </a:bodyPr>
          <a:lstStyle/>
          <a:p>
            <a:pPr>
              <a:spcBef>
                <a:spcPct val="50000"/>
              </a:spcBef>
            </a:pPr>
            <a:r>
              <a:rPr lang="en-US" b="1"/>
              <a:t>-2</a:t>
            </a:r>
          </a:p>
        </p:txBody>
      </p:sp>
      <p:sp>
        <p:nvSpPr>
          <p:cNvPr id="4123" name="Text Box 16"/>
          <p:cNvSpPr txBox="1">
            <a:spLocks noChangeArrowheads="1"/>
          </p:cNvSpPr>
          <p:nvPr/>
        </p:nvSpPr>
        <p:spPr bwMode="auto">
          <a:xfrm>
            <a:off x="6905625" y="6315075"/>
            <a:ext cx="354013" cy="457200"/>
          </a:xfrm>
          <a:prstGeom prst="rect">
            <a:avLst/>
          </a:prstGeom>
          <a:noFill/>
          <a:ln w="25400">
            <a:noFill/>
            <a:miter lim="800000"/>
            <a:headEnd/>
            <a:tailEnd/>
          </a:ln>
        </p:spPr>
        <p:txBody>
          <a:bodyPr wrap="none">
            <a:spAutoFit/>
          </a:bodyPr>
          <a:lstStyle/>
          <a:p>
            <a:pPr>
              <a:spcBef>
                <a:spcPct val="50000"/>
              </a:spcBef>
            </a:pPr>
            <a:r>
              <a:rPr lang="en-US" b="1"/>
              <a:t>0</a:t>
            </a:r>
          </a:p>
        </p:txBody>
      </p:sp>
      <p:sp>
        <p:nvSpPr>
          <p:cNvPr id="4124" name="Text Box 17"/>
          <p:cNvSpPr txBox="1">
            <a:spLocks noChangeArrowheads="1"/>
          </p:cNvSpPr>
          <p:nvPr/>
        </p:nvSpPr>
        <p:spPr bwMode="auto">
          <a:xfrm>
            <a:off x="7616825" y="6315075"/>
            <a:ext cx="354013" cy="457200"/>
          </a:xfrm>
          <a:prstGeom prst="rect">
            <a:avLst/>
          </a:prstGeom>
          <a:noFill/>
          <a:ln w="25400">
            <a:noFill/>
            <a:miter lim="800000"/>
            <a:headEnd/>
            <a:tailEnd/>
          </a:ln>
        </p:spPr>
        <p:txBody>
          <a:bodyPr wrap="none">
            <a:spAutoFit/>
          </a:bodyPr>
          <a:lstStyle/>
          <a:p>
            <a:pPr>
              <a:spcBef>
                <a:spcPct val="50000"/>
              </a:spcBef>
            </a:pPr>
            <a:r>
              <a:rPr lang="en-US" b="1"/>
              <a:t>1</a:t>
            </a:r>
          </a:p>
        </p:txBody>
      </p:sp>
      <p:sp>
        <p:nvSpPr>
          <p:cNvPr id="4125" name="Text Box 18"/>
          <p:cNvSpPr txBox="1">
            <a:spLocks noChangeArrowheads="1"/>
          </p:cNvSpPr>
          <p:nvPr/>
        </p:nvSpPr>
        <p:spPr bwMode="auto">
          <a:xfrm>
            <a:off x="8320088" y="6313488"/>
            <a:ext cx="354012" cy="457200"/>
          </a:xfrm>
          <a:prstGeom prst="rect">
            <a:avLst/>
          </a:prstGeom>
          <a:noFill/>
          <a:ln w="25400">
            <a:noFill/>
            <a:miter lim="800000"/>
            <a:headEnd/>
            <a:tailEnd/>
          </a:ln>
        </p:spPr>
        <p:txBody>
          <a:bodyPr wrap="none">
            <a:spAutoFit/>
          </a:bodyPr>
          <a:lstStyle/>
          <a:p>
            <a:pPr>
              <a:spcBef>
                <a:spcPct val="50000"/>
              </a:spcBef>
            </a:pPr>
            <a:r>
              <a:rPr lang="en-US" b="1"/>
              <a:t>2</a:t>
            </a:r>
          </a:p>
        </p:txBody>
      </p:sp>
      <p:sp>
        <p:nvSpPr>
          <p:cNvPr id="4126" name="Text Box 19"/>
          <p:cNvSpPr txBox="1">
            <a:spLocks noChangeArrowheads="1"/>
          </p:cNvSpPr>
          <p:nvPr/>
        </p:nvSpPr>
        <p:spPr bwMode="auto">
          <a:xfrm>
            <a:off x="4935538" y="4425950"/>
            <a:ext cx="354012" cy="457200"/>
          </a:xfrm>
          <a:prstGeom prst="rect">
            <a:avLst/>
          </a:prstGeom>
          <a:noFill/>
          <a:ln w="25400">
            <a:noFill/>
            <a:miter lim="800000"/>
            <a:headEnd/>
            <a:tailEnd/>
          </a:ln>
        </p:spPr>
        <p:txBody>
          <a:bodyPr wrap="none">
            <a:spAutoFit/>
          </a:bodyPr>
          <a:lstStyle/>
          <a:p>
            <a:pPr>
              <a:spcBef>
                <a:spcPct val="50000"/>
              </a:spcBef>
            </a:pPr>
            <a:r>
              <a:rPr lang="en-US" b="1"/>
              <a:t>0</a:t>
            </a:r>
          </a:p>
        </p:txBody>
      </p:sp>
      <p:sp>
        <p:nvSpPr>
          <p:cNvPr id="4127" name="Text Box 20"/>
          <p:cNvSpPr txBox="1">
            <a:spLocks noChangeArrowheads="1"/>
          </p:cNvSpPr>
          <p:nvPr/>
        </p:nvSpPr>
        <p:spPr bwMode="auto">
          <a:xfrm>
            <a:off x="4935538" y="5141913"/>
            <a:ext cx="354012" cy="457200"/>
          </a:xfrm>
          <a:prstGeom prst="rect">
            <a:avLst/>
          </a:prstGeom>
          <a:noFill/>
          <a:ln w="25400">
            <a:noFill/>
            <a:miter lim="800000"/>
            <a:headEnd/>
            <a:tailEnd/>
          </a:ln>
        </p:spPr>
        <p:txBody>
          <a:bodyPr wrap="none">
            <a:spAutoFit/>
          </a:bodyPr>
          <a:lstStyle/>
          <a:p>
            <a:pPr>
              <a:spcBef>
                <a:spcPct val="50000"/>
              </a:spcBef>
            </a:pPr>
            <a:r>
              <a:rPr lang="en-US" b="1"/>
              <a:t>1</a:t>
            </a:r>
          </a:p>
        </p:txBody>
      </p:sp>
      <p:sp>
        <p:nvSpPr>
          <p:cNvPr id="4128" name="Text Box 21"/>
          <p:cNvSpPr txBox="1">
            <a:spLocks noChangeArrowheads="1"/>
          </p:cNvSpPr>
          <p:nvPr/>
        </p:nvSpPr>
        <p:spPr bwMode="auto">
          <a:xfrm>
            <a:off x="4935538" y="5821363"/>
            <a:ext cx="354012" cy="869950"/>
          </a:xfrm>
          <a:prstGeom prst="rect">
            <a:avLst/>
          </a:prstGeom>
          <a:noFill/>
          <a:ln w="25400">
            <a:noFill/>
            <a:miter lim="800000"/>
            <a:headEnd/>
            <a:tailEnd/>
          </a:ln>
        </p:spPr>
        <p:txBody>
          <a:bodyPr wrap="none">
            <a:spAutoFit/>
          </a:bodyPr>
          <a:lstStyle/>
          <a:p>
            <a:pPr>
              <a:spcBef>
                <a:spcPct val="50000"/>
              </a:spcBef>
            </a:pPr>
            <a:r>
              <a:rPr lang="en-US" b="1"/>
              <a:t>2</a:t>
            </a:r>
          </a:p>
          <a:p>
            <a:pPr>
              <a:spcBef>
                <a:spcPct val="50000"/>
              </a:spcBef>
            </a:pPr>
            <a:endParaRPr lang="en-US" b="1"/>
          </a:p>
        </p:txBody>
      </p:sp>
      <p:graphicFrame>
        <p:nvGraphicFramePr>
          <p:cNvPr id="4098" name="Object 2"/>
          <p:cNvGraphicFramePr>
            <a:graphicFrameLocks noChangeAspect="1"/>
          </p:cNvGraphicFramePr>
          <p:nvPr/>
        </p:nvGraphicFramePr>
        <p:xfrm>
          <a:off x="7569200" y="4238625"/>
          <a:ext cx="1390650" cy="511175"/>
        </p:xfrm>
        <a:graphic>
          <a:graphicData uri="http://schemas.openxmlformats.org/presentationml/2006/ole">
            <p:oleObj spid="_x0000_s4098" name="Equation" r:id="rId12" imgW="558720" imgH="228600" progId="">
              <p:embed/>
            </p:oleObj>
          </a:graphicData>
        </a:graphic>
      </p:graphicFrame>
      <p:graphicFrame>
        <p:nvGraphicFramePr>
          <p:cNvPr id="4099" name="Object 3"/>
          <p:cNvGraphicFramePr>
            <a:graphicFrameLocks noChangeAspect="1"/>
          </p:cNvGraphicFramePr>
          <p:nvPr/>
        </p:nvGraphicFramePr>
        <p:xfrm>
          <a:off x="7593013" y="5311775"/>
          <a:ext cx="184150" cy="182563"/>
        </p:xfrm>
        <a:graphic>
          <a:graphicData uri="http://schemas.openxmlformats.org/presentationml/2006/ole">
            <p:oleObj spid="_x0000_s4099" name="Equation" r:id="rId13" imgW="126720" imgH="139680" progId="">
              <p:embed/>
            </p:oleObj>
          </a:graphicData>
        </a:graphic>
      </p:graphicFrame>
      <p:graphicFrame>
        <p:nvGraphicFramePr>
          <p:cNvPr id="4100" name="Object 4"/>
          <p:cNvGraphicFramePr>
            <a:graphicFrameLocks noChangeAspect="1"/>
          </p:cNvGraphicFramePr>
          <p:nvPr/>
        </p:nvGraphicFramePr>
        <p:xfrm>
          <a:off x="6154738" y="5332413"/>
          <a:ext cx="196850" cy="209550"/>
        </p:xfrm>
        <a:graphic>
          <a:graphicData uri="http://schemas.openxmlformats.org/presentationml/2006/ole">
            <p:oleObj spid="_x0000_s4100" name="Equation" r:id="rId14" imgW="139680" imgH="164880" progId="">
              <p:embed/>
            </p:oleObj>
          </a:graphicData>
        </a:graphic>
      </p:graphicFrame>
      <p:graphicFrame>
        <p:nvGraphicFramePr>
          <p:cNvPr id="4101" name="Object 5"/>
          <p:cNvGraphicFramePr>
            <a:graphicFrameLocks noChangeAspect="1"/>
          </p:cNvGraphicFramePr>
          <p:nvPr/>
        </p:nvGraphicFramePr>
        <p:xfrm>
          <a:off x="6886575" y="5322888"/>
          <a:ext cx="184150" cy="165100"/>
        </p:xfrm>
        <a:graphic>
          <a:graphicData uri="http://schemas.openxmlformats.org/presentationml/2006/ole">
            <p:oleObj spid="_x0000_s4101" name="Equation" r:id="rId15" imgW="126720" imgH="126720" progId="">
              <p:embed/>
            </p:oleObj>
          </a:graphicData>
        </a:graphic>
      </p:graphicFrame>
      <p:graphicFrame>
        <p:nvGraphicFramePr>
          <p:cNvPr id="4102" name="Object 6"/>
          <p:cNvGraphicFramePr>
            <a:graphicFrameLocks noChangeAspect="1"/>
          </p:cNvGraphicFramePr>
          <p:nvPr/>
        </p:nvGraphicFramePr>
        <p:xfrm>
          <a:off x="5418138" y="6078538"/>
          <a:ext cx="273050" cy="212725"/>
        </p:xfrm>
        <a:graphic>
          <a:graphicData uri="http://schemas.openxmlformats.org/presentationml/2006/ole">
            <p:oleObj spid="_x0000_s4102" name="Equation" r:id="rId16" imgW="190440" imgH="164880" progId="">
              <p:embed/>
            </p:oleObj>
          </a:graphicData>
        </a:graphic>
      </p:graphicFrame>
      <p:graphicFrame>
        <p:nvGraphicFramePr>
          <p:cNvPr id="4103" name="Object 7"/>
          <p:cNvGraphicFramePr>
            <a:graphicFrameLocks noChangeAspect="1"/>
          </p:cNvGraphicFramePr>
          <p:nvPr/>
        </p:nvGraphicFramePr>
        <p:xfrm>
          <a:off x="6105525" y="6062663"/>
          <a:ext cx="273050" cy="211137"/>
        </p:xfrm>
        <a:graphic>
          <a:graphicData uri="http://schemas.openxmlformats.org/presentationml/2006/ole">
            <p:oleObj spid="_x0000_s4103" name="Equation" r:id="rId17" imgW="190440" imgH="164880" progId="">
              <p:embed/>
            </p:oleObj>
          </a:graphicData>
        </a:graphic>
      </p:graphicFrame>
      <p:graphicFrame>
        <p:nvGraphicFramePr>
          <p:cNvPr id="4104" name="Object 8"/>
          <p:cNvGraphicFramePr>
            <a:graphicFrameLocks noChangeAspect="1"/>
          </p:cNvGraphicFramePr>
          <p:nvPr/>
        </p:nvGraphicFramePr>
        <p:xfrm>
          <a:off x="6710363" y="5992813"/>
          <a:ext cx="623887" cy="263525"/>
        </p:xfrm>
        <a:graphic>
          <a:graphicData uri="http://schemas.openxmlformats.org/presentationml/2006/ole">
            <p:oleObj spid="_x0000_s4104" name="Equation" r:id="rId18" imgW="431640" imgH="203040" progId="">
              <p:embed/>
            </p:oleObj>
          </a:graphicData>
        </a:graphic>
      </p:graphicFrame>
      <p:graphicFrame>
        <p:nvGraphicFramePr>
          <p:cNvPr id="4105" name="Object 9"/>
          <p:cNvGraphicFramePr>
            <a:graphicFrameLocks noChangeAspect="1"/>
          </p:cNvGraphicFramePr>
          <p:nvPr/>
        </p:nvGraphicFramePr>
        <p:xfrm>
          <a:off x="7569200" y="6076950"/>
          <a:ext cx="271463" cy="179388"/>
        </p:xfrm>
        <a:graphic>
          <a:graphicData uri="http://schemas.openxmlformats.org/presentationml/2006/ole">
            <p:oleObj spid="_x0000_s4105" name="Equation" r:id="rId19" imgW="190440" imgH="139680" progId="">
              <p:embed/>
            </p:oleObj>
          </a:graphicData>
        </a:graphic>
      </p:graphicFrame>
      <p:graphicFrame>
        <p:nvGraphicFramePr>
          <p:cNvPr id="4106" name="Object 10"/>
          <p:cNvGraphicFramePr>
            <a:graphicFrameLocks noChangeAspect="1"/>
          </p:cNvGraphicFramePr>
          <p:nvPr/>
        </p:nvGraphicFramePr>
        <p:xfrm>
          <a:off x="8054975" y="6000750"/>
          <a:ext cx="658813" cy="295275"/>
        </p:xfrm>
        <a:graphic>
          <a:graphicData uri="http://schemas.openxmlformats.org/presentationml/2006/ole">
            <p:oleObj spid="_x0000_s4106" name="Equation" r:id="rId20" imgW="457200" imgH="228600" progId="">
              <p:embed/>
            </p:oleObj>
          </a:graphicData>
        </a:graphic>
      </p:graphicFrame>
      <p:sp>
        <p:nvSpPr>
          <p:cNvPr id="4129" name="Line 31"/>
          <p:cNvSpPr>
            <a:spLocks noChangeShapeType="1"/>
          </p:cNvSpPr>
          <p:nvPr/>
        </p:nvSpPr>
        <p:spPr bwMode="auto">
          <a:xfrm>
            <a:off x="5370513" y="4329113"/>
            <a:ext cx="0" cy="482600"/>
          </a:xfrm>
          <a:prstGeom prst="line">
            <a:avLst/>
          </a:prstGeom>
          <a:noFill/>
          <a:ln w="19050">
            <a:solidFill>
              <a:schemeClr val="tx1"/>
            </a:solidFill>
            <a:round/>
            <a:headEnd/>
            <a:tailEnd type="triangle" w="med" len="med"/>
          </a:ln>
        </p:spPr>
        <p:txBody>
          <a:bodyPr/>
          <a:lstStyle/>
          <a:p>
            <a:endParaRPr lang="en-US"/>
          </a:p>
        </p:txBody>
      </p:sp>
      <p:sp>
        <p:nvSpPr>
          <p:cNvPr id="4130" name="Line 32"/>
          <p:cNvSpPr>
            <a:spLocks noChangeShapeType="1"/>
          </p:cNvSpPr>
          <p:nvPr/>
        </p:nvSpPr>
        <p:spPr bwMode="auto">
          <a:xfrm>
            <a:off x="5370513" y="4329113"/>
            <a:ext cx="503237" cy="0"/>
          </a:xfrm>
          <a:prstGeom prst="line">
            <a:avLst/>
          </a:prstGeom>
          <a:noFill/>
          <a:ln w="19050">
            <a:solidFill>
              <a:schemeClr val="tx1"/>
            </a:solidFill>
            <a:round/>
            <a:headEnd/>
            <a:tailEnd type="triangle" w="med" len="med"/>
          </a:ln>
        </p:spPr>
        <p:txBody>
          <a:bodyPr/>
          <a:lstStyle/>
          <a:p>
            <a:endParaRPr lang="en-US"/>
          </a:p>
        </p:txBody>
      </p:sp>
      <p:graphicFrame>
        <p:nvGraphicFramePr>
          <p:cNvPr id="4107" name="Object 11"/>
          <p:cNvGraphicFramePr>
            <a:graphicFrameLocks noChangeAspect="1"/>
          </p:cNvGraphicFramePr>
          <p:nvPr/>
        </p:nvGraphicFramePr>
        <p:xfrm>
          <a:off x="5383213" y="4759325"/>
          <a:ext cx="127000" cy="227013"/>
        </p:xfrm>
        <a:graphic>
          <a:graphicData uri="http://schemas.openxmlformats.org/presentationml/2006/ole">
            <p:oleObj spid="_x0000_s4107" name="Equation" r:id="rId21" imgW="88560" imgH="177480" progId="">
              <p:embed/>
            </p:oleObj>
          </a:graphicData>
        </a:graphic>
      </p:graphicFrame>
      <p:graphicFrame>
        <p:nvGraphicFramePr>
          <p:cNvPr id="4108" name="Object 12"/>
          <p:cNvGraphicFramePr>
            <a:graphicFrameLocks noChangeAspect="1"/>
          </p:cNvGraphicFramePr>
          <p:nvPr/>
        </p:nvGraphicFramePr>
        <p:xfrm>
          <a:off x="5888038" y="4244975"/>
          <a:ext cx="241300" cy="184150"/>
        </p:xfrm>
        <a:graphic>
          <a:graphicData uri="http://schemas.openxmlformats.org/presentationml/2006/ole">
            <p:oleObj spid="_x0000_s4108" name="Equation" r:id="rId22" imgW="164880" imgH="139680" progId="">
              <p:embed/>
            </p:oleObj>
          </a:graphicData>
        </a:graphic>
      </p:graphicFrame>
      <p:sp>
        <p:nvSpPr>
          <p:cNvPr id="1202211" name="Text Box 35"/>
          <p:cNvSpPr txBox="1">
            <a:spLocks noChangeArrowheads="1"/>
          </p:cNvSpPr>
          <p:nvPr/>
        </p:nvSpPr>
        <p:spPr bwMode="auto">
          <a:xfrm>
            <a:off x="-87313" y="2427288"/>
            <a:ext cx="2143126" cy="519112"/>
          </a:xfrm>
          <a:prstGeom prst="rect">
            <a:avLst/>
          </a:prstGeom>
          <a:noFill/>
          <a:ln w="9525">
            <a:noFill/>
            <a:miter lim="800000"/>
            <a:headEnd/>
            <a:tailEnd/>
          </a:ln>
          <a:effectLst/>
        </p:spPr>
        <p:txBody>
          <a:bodyPr wrap="none">
            <a:spAutoFit/>
          </a:bodyPr>
          <a:lstStyle/>
          <a:p>
            <a:pPr>
              <a:defRPr/>
            </a:pPr>
            <a:r>
              <a:rPr lang="en-US" sz="2800" dirty="0">
                <a:latin typeface="+mn-lt"/>
              </a:rPr>
              <a:t>Exact image</a:t>
            </a:r>
          </a:p>
        </p:txBody>
      </p:sp>
      <p:sp>
        <p:nvSpPr>
          <p:cNvPr id="1202212" name="Text Box 36"/>
          <p:cNvSpPr txBox="1">
            <a:spLocks noChangeArrowheads="1"/>
          </p:cNvSpPr>
          <p:nvPr/>
        </p:nvSpPr>
        <p:spPr bwMode="auto">
          <a:xfrm>
            <a:off x="7029450" y="2228850"/>
            <a:ext cx="1392238" cy="946150"/>
          </a:xfrm>
          <a:prstGeom prst="rect">
            <a:avLst/>
          </a:prstGeom>
          <a:noFill/>
          <a:ln w="9525">
            <a:noFill/>
            <a:miter lim="800000"/>
            <a:headEnd/>
            <a:tailEnd/>
          </a:ln>
          <a:effectLst/>
        </p:spPr>
        <p:txBody>
          <a:bodyPr wrap="none">
            <a:spAutoFit/>
          </a:bodyPr>
          <a:lstStyle/>
          <a:p>
            <a:pPr>
              <a:defRPr/>
            </a:pPr>
            <a:r>
              <a:rPr lang="en-US" sz="2800">
                <a:latin typeface="+mn-lt"/>
              </a:rPr>
              <a:t>Order 1</a:t>
            </a:r>
          </a:p>
          <a:p>
            <a:pPr>
              <a:defRPr/>
            </a:pPr>
            <a:r>
              <a:rPr lang="en-US" sz="2800">
                <a:latin typeface="+mn-lt"/>
              </a:rPr>
              <a:t>4 terms</a:t>
            </a:r>
          </a:p>
        </p:txBody>
      </p:sp>
      <p:sp>
        <p:nvSpPr>
          <p:cNvPr id="1202213" name="Text Box 37"/>
          <p:cNvSpPr txBox="1">
            <a:spLocks noChangeArrowheads="1"/>
          </p:cNvSpPr>
          <p:nvPr/>
        </p:nvSpPr>
        <p:spPr bwMode="auto">
          <a:xfrm>
            <a:off x="1204913" y="4551363"/>
            <a:ext cx="3201987" cy="523875"/>
          </a:xfrm>
          <a:prstGeom prst="rect">
            <a:avLst/>
          </a:prstGeom>
          <a:noFill/>
          <a:ln w="9525">
            <a:noFill/>
            <a:miter lim="800000"/>
            <a:headEnd/>
            <a:tailEnd/>
          </a:ln>
          <a:effectLst/>
        </p:spPr>
        <p:txBody>
          <a:bodyPr wrap="none">
            <a:spAutoFit/>
          </a:bodyPr>
          <a:lstStyle/>
          <a:p>
            <a:pPr>
              <a:defRPr/>
            </a:pPr>
            <a:r>
              <a:rPr lang="en-US" sz="2800" b="1">
                <a:latin typeface="+mn-lt"/>
              </a:rPr>
              <a:t>RMS Error = 8%</a:t>
            </a:r>
          </a:p>
        </p:txBody>
      </p:sp>
      <p:pic>
        <p:nvPicPr>
          <p:cNvPr id="4134" name="Picture 38" descr="exact"/>
          <p:cNvPicPr>
            <a:picLocks noChangeAspect="1" noChangeArrowheads="1"/>
          </p:cNvPicPr>
          <p:nvPr/>
        </p:nvPicPr>
        <p:blipFill>
          <a:blip r:embed="rId23" cstate="print"/>
          <a:srcRect/>
          <a:stretch>
            <a:fillRect/>
          </a:stretch>
        </p:blipFill>
        <p:spPr bwMode="auto">
          <a:xfrm>
            <a:off x="1946275" y="1517650"/>
            <a:ext cx="2438400" cy="2438400"/>
          </a:xfrm>
          <a:prstGeom prst="rect">
            <a:avLst/>
          </a:prstGeom>
          <a:noFill/>
          <a:ln w="9525">
            <a:noFill/>
            <a:miter lim="800000"/>
            <a:headEnd/>
            <a:tailEnd/>
          </a:ln>
        </p:spPr>
      </p:pic>
      <p:pic>
        <p:nvPicPr>
          <p:cNvPr id="4135" name="Picture 39" descr="order1"/>
          <p:cNvPicPr>
            <a:picLocks noChangeAspect="1" noChangeArrowheads="1"/>
          </p:cNvPicPr>
          <p:nvPr/>
        </p:nvPicPr>
        <p:blipFill>
          <a:blip r:embed="rId24" cstate="print"/>
          <a:srcRect/>
          <a:stretch>
            <a:fillRect/>
          </a:stretch>
        </p:blipFill>
        <p:spPr bwMode="auto">
          <a:xfrm>
            <a:off x="4624388" y="1516063"/>
            <a:ext cx="2438400"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Rectangle 2"/>
          <p:cNvSpPr>
            <a:spLocks noChangeArrowheads="1"/>
          </p:cNvSpPr>
          <p:nvPr/>
        </p:nvSpPr>
        <p:spPr bwMode="auto">
          <a:xfrm>
            <a:off x="5176838" y="5608638"/>
            <a:ext cx="3621087" cy="779462"/>
          </a:xfrm>
          <a:prstGeom prst="rect">
            <a:avLst/>
          </a:prstGeom>
          <a:solidFill>
            <a:srgbClr val="FFC000"/>
          </a:solidFill>
          <a:ln w="9525">
            <a:noFill/>
            <a:miter lim="800000"/>
            <a:headEnd/>
            <a:tailEnd/>
          </a:ln>
        </p:spPr>
        <p:txBody>
          <a:bodyPr wrap="none" anchor="ctr"/>
          <a:lstStyle/>
          <a:p>
            <a:endParaRPr lang="en-US"/>
          </a:p>
        </p:txBody>
      </p:sp>
      <p:sp>
        <p:nvSpPr>
          <p:cNvPr id="5134" name="Rectangle 3"/>
          <p:cNvSpPr>
            <a:spLocks noChangeArrowheads="1"/>
          </p:cNvSpPr>
          <p:nvPr/>
        </p:nvSpPr>
        <p:spPr bwMode="auto">
          <a:xfrm>
            <a:off x="5881688" y="4881563"/>
            <a:ext cx="2211387" cy="765175"/>
          </a:xfrm>
          <a:prstGeom prst="rect">
            <a:avLst/>
          </a:prstGeom>
          <a:solidFill>
            <a:srgbClr val="FFC000"/>
          </a:solidFill>
          <a:ln w="9525">
            <a:noFill/>
            <a:miter lim="800000"/>
            <a:headEnd/>
            <a:tailEnd/>
          </a:ln>
        </p:spPr>
        <p:txBody>
          <a:bodyPr wrap="none" anchor="ctr"/>
          <a:lstStyle/>
          <a:p>
            <a:endParaRPr lang="en-US"/>
          </a:p>
        </p:txBody>
      </p:sp>
      <p:sp>
        <p:nvSpPr>
          <p:cNvPr id="5135" name="Rectangle 4"/>
          <p:cNvSpPr>
            <a:spLocks noChangeArrowheads="1"/>
          </p:cNvSpPr>
          <p:nvPr/>
        </p:nvSpPr>
        <p:spPr bwMode="auto">
          <a:xfrm>
            <a:off x="6573838" y="4176713"/>
            <a:ext cx="839787" cy="741362"/>
          </a:xfrm>
          <a:prstGeom prst="rect">
            <a:avLst/>
          </a:prstGeom>
          <a:solidFill>
            <a:srgbClr val="FFC000"/>
          </a:solidFill>
          <a:ln w="9525">
            <a:noFill/>
            <a:miter lim="800000"/>
            <a:headEnd/>
            <a:tailEnd/>
          </a:ln>
        </p:spPr>
        <p:txBody>
          <a:bodyPr wrap="none" anchor="ctr"/>
          <a:lstStyle/>
          <a:p>
            <a:endParaRPr lang="en-US"/>
          </a:p>
        </p:txBody>
      </p:sp>
      <p:sp>
        <p:nvSpPr>
          <p:cNvPr id="5136" name="Rectangle 5"/>
          <p:cNvSpPr>
            <a:spLocks noGrp="1" noChangeArrowheads="1"/>
          </p:cNvSpPr>
          <p:nvPr>
            <p:ph type="title"/>
          </p:nvPr>
        </p:nvSpPr>
        <p:spPr/>
        <p:txBody>
          <a:bodyPr/>
          <a:lstStyle/>
          <a:p>
            <a:r>
              <a:rPr lang="en-US" smtClean="0"/>
              <a:t>9 Parameter Approximation</a:t>
            </a:r>
          </a:p>
        </p:txBody>
      </p:sp>
      <p:pic>
        <p:nvPicPr>
          <p:cNvPr id="5137" name="Picture 6" descr="basisL00"/>
          <p:cNvPicPr>
            <a:picLocks noChangeAspect="1" noChangeArrowheads="1"/>
          </p:cNvPicPr>
          <p:nvPr/>
        </p:nvPicPr>
        <p:blipFill>
          <a:blip r:embed="rId3" cstate="print"/>
          <a:srcRect/>
          <a:stretch>
            <a:fillRect/>
          </a:stretch>
        </p:blipFill>
        <p:spPr bwMode="auto">
          <a:xfrm>
            <a:off x="6632575" y="4229100"/>
            <a:ext cx="701675" cy="631825"/>
          </a:xfrm>
          <a:prstGeom prst="rect">
            <a:avLst/>
          </a:prstGeom>
          <a:noFill/>
          <a:ln w="9525">
            <a:noFill/>
            <a:miter lim="800000"/>
            <a:headEnd/>
            <a:tailEnd/>
          </a:ln>
        </p:spPr>
      </p:pic>
      <p:pic>
        <p:nvPicPr>
          <p:cNvPr id="5138" name="Picture 7" descr="basisL1_1"/>
          <p:cNvPicPr>
            <a:picLocks noChangeAspect="1" noChangeArrowheads="1"/>
          </p:cNvPicPr>
          <p:nvPr/>
        </p:nvPicPr>
        <p:blipFill>
          <a:blip r:embed="rId4" cstate="print"/>
          <a:srcRect/>
          <a:stretch>
            <a:fillRect/>
          </a:stretch>
        </p:blipFill>
        <p:spPr bwMode="auto">
          <a:xfrm>
            <a:off x="5930900" y="4946650"/>
            <a:ext cx="701675" cy="633413"/>
          </a:xfrm>
          <a:prstGeom prst="rect">
            <a:avLst/>
          </a:prstGeom>
          <a:noFill/>
          <a:ln w="9525">
            <a:noFill/>
            <a:miter lim="800000"/>
            <a:headEnd/>
            <a:tailEnd/>
          </a:ln>
        </p:spPr>
      </p:pic>
      <p:pic>
        <p:nvPicPr>
          <p:cNvPr id="5139" name="Picture 8" descr="basisL10"/>
          <p:cNvPicPr>
            <a:picLocks noChangeAspect="1" noChangeArrowheads="1"/>
          </p:cNvPicPr>
          <p:nvPr/>
        </p:nvPicPr>
        <p:blipFill>
          <a:blip r:embed="rId5" cstate="print"/>
          <a:srcRect/>
          <a:stretch>
            <a:fillRect/>
          </a:stretch>
        </p:blipFill>
        <p:spPr bwMode="auto">
          <a:xfrm>
            <a:off x="6632575" y="4946650"/>
            <a:ext cx="701675" cy="633413"/>
          </a:xfrm>
          <a:prstGeom prst="rect">
            <a:avLst/>
          </a:prstGeom>
          <a:noFill/>
          <a:ln w="9525">
            <a:noFill/>
            <a:miter lim="800000"/>
            <a:headEnd/>
            <a:tailEnd/>
          </a:ln>
        </p:spPr>
      </p:pic>
      <p:pic>
        <p:nvPicPr>
          <p:cNvPr id="5140" name="Picture 9" descr="basisL11"/>
          <p:cNvPicPr>
            <a:picLocks noChangeAspect="1" noChangeArrowheads="1"/>
          </p:cNvPicPr>
          <p:nvPr/>
        </p:nvPicPr>
        <p:blipFill>
          <a:blip r:embed="rId6" cstate="print"/>
          <a:srcRect/>
          <a:stretch>
            <a:fillRect/>
          </a:stretch>
        </p:blipFill>
        <p:spPr bwMode="auto">
          <a:xfrm>
            <a:off x="7334250" y="4946650"/>
            <a:ext cx="701675" cy="633413"/>
          </a:xfrm>
          <a:prstGeom prst="rect">
            <a:avLst/>
          </a:prstGeom>
          <a:noFill/>
          <a:ln w="9525">
            <a:noFill/>
            <a:miter lim="800000"/>
            <a:headEnd/>
            <a:tailEnd/>
          </a:ln>
        </p:spPr>
      </p:pic>
      <p:sp>
        <p:nvSpPr>
          <p:cNvPr id="5141" name="Text Box 10"/>
          <p:cNvSpPr txBox="1">
            <a:spLocks noChangeArrowheads="1"/>
          </p:cNvSpPr>
          <p:nvPr/>
        </p:nvSpPr>
        <p:spPr bwMode="auto">
          <a:xfrm>
            <a:off x="6154738" y="6315075"/>
            <a:ext cx="455612" cy="457200"/>
          </a:xfrm>
          <a:prstGeom prst="rect">
            <a:avLst/>
          </a:prstGeom>
          <a:noFill/>
          <a:ln w="25400">
            <a:noFill/>
            <a:miter lim="800000"/>
            <a:headEnd/>
            <a:tailEnd/>
          </a:ln>
        </p:spPr>
        <p:txBody>
          <a:bodyPr wrap="none">
            <a:spAutoFit/>
          </a:bodyPr>
          <a:lstStyle/>
          <a:p>
            <a:pPr>
              <a:spcBef>
                <a:spcPct val="50000"/>
              </a:spcBef>
            </a:pPr>
            <a:r>
              <a:rPr lang="en-US" b="1"/>
              <a:t>-1</a:t>
            </a:r>
          </a:p>
        </p:txBody>
      </p:sp>
      <p:pic>
        <p:nvPicPr>
          <p:cNvPr id="5142" name="Picture 11" descr="basisL2_2"/>
          <p:cNvPicPr>
            <a:picLocks noChangeAspect="1" noChangeArrowheads="1"/>
          </p:cNvPicPr>
          <p:nvPr/>
        </p:nvPicPr>
        <p:blipFill>
          <a:blip r:embed="rId7" cstate="print"/>
          <a:srcRect/>
          <a:stretch>
            <a:fillRect/>
          </a:stretch>
        </p:blipFill>
        <p:spPr bwMode="auto">
          <a:xfrm>
            <a:off x="5229225" y="5680075"/>
            <a:ext cx="701675" cy="633413"/>
          </a:xfrm>
          <a:prstGeom prst="rect">
            <a:avLst/>
          </a:prstGeom>
          <a:noFill/>
          <a:ln w="9525">
            <a:noFill/>
            <a:miter lim="800000"/>
            <a:headEnd/>
            <a:tailEnd/>
          </a:ln>
        </p:spPr>
      </p:pic>
      <p:pic>
        <p:nvPicPr>
          <p:cNvPr id="5143" name="Picture 12" descr="basisL2_1"/>
          <p:cNvPicPr>
            <a:picLocks noChangeAspect="1" noChangeArrowheads="1"/>
          </p:cNvPicPr>
          <p:nvPr/>
        </p:nvPicPr>
        <p:blipFill>
          <a:blip r:embed="rId8" cstate="print"/>
          <a:srcRect/>
          <a:stretch>
            <a:fillRect/>
          </a:stretch>
        </p:blipFill>
        <p:spPr bwMode="auto">
          <a:xfrm>
            <a:off x="5930900" y="5680075"/>
            <a:ext cx="701675" cy="633413"/>
          </a:xfrm>
          <a:prstGeom prst="rect">
            <a:avLst/>
          </a:prstGeom>
          <a:noFill/>
          <a:ln w="9525">
            <a:noFill/>
            <a:miter lim="800000"/>
            <a:headEnd/>
            <a:tailEnd/>
          </a:ln>
        </p:spPr>
      </p:pic>
      <p:pic>
        <p:nvPicPr>
          <p:cNvPr id="5144" name="Picture 13" descr="basisL20"/>
          <p:cNvPicPr>
            <a:picLocks noChangeAspect="1" noChangeArrowheads="1"/>
          </p:cNvPicPr>
          <p:nvPr/>
        </p:nvPicPr>
        <p:blipFill>
          <a:blip r:embed="rId9" cstate="print"/>
          <a:srcRect/>
          <a:stretch>
            <a:fillRect/>
          </a:stretch>
        </p:blipFill>
        <p:spPr bwMode="auto">
          <a:xfrm>
            <a:off x="6632575" y="5683250"/>
            <a:ext cx="701675" cy="633413"/>
          </a:xfrm>
          <a:prstGeom prst="rect">
            <a:avLst/>
          </a:prstGeom>
          <a:noFill/>
          <a:ln w="9525">
            <a:noFill/>
            <a:miter lim="800000"/>
            <a:headEnd/>
            <a:tailEnd/>
          </a:ln>
        </p:spPr>
      </p:pic>
      <p:pic>
        <p:nvPicPr>
          <p:cNvPr id="5145" name="Picture 14" descr="basisL21"/>
          <p:cNvPicPr>
            <a:picLocks noChangeAspect="1" noChangeArrowheads="1"/>
          </p:cNvPicPr>
          <p:nvPr/>
        </p:nvPicPr>
        <p:blipFill>
          <a:blip r:embed="rId10" cstate="print"/>
          <a:srcRect/>
          <a:stretch>
            <a:fillRect/>
          </a:stretch>
        </p:blipFill>
        <p:spPr bwMode="auto">
          <a:xfrm>
            <a:off x="7334250" y="5683250"/>
            <a:ext cx="701675" cy="633413"/>
          </a:xfrm>
          <a:prstGeom prst="rect">
            <a:avLst/>
          </a:prstGeom>
          <a:noFill/>
          <a:ln w="9525">
            <a:noFill/>
            <a:miter lim="800000"/>
            <a:headEnd/>
            <a:tailEnd/>
          </a:ln>
        </p:spPr>
      </p:pic>
      <p:pic>
        <p:nvPicPr>
          <p:cNvPr id="5146" name="Picture 15" descr="basisL22"/>
          <p:cNvPicPr>
            <a:picLocks noChangeAspect="1" noChangeArrowheads="1"/>
          </p:cNvPicPr>
          <p:nvPr/>
        </p:nvPicPr>
        <p:blipFill>
          <a:blip r:embed="rId11" cstate="print"/>
          <a:srcRect/>
          <a:stretch>
            <a:fillRect/>
          </a:stretch>
        </p:blipFill>
        <p:spPr bwMode="auto">
          <a:xfrm>
            <a:off x="8034338" y="5680075"/>
            <a:ext cx="701675" cy="633413"/>
          </a:xfrm>
          <a:prstGeom prst="rect">
            <a:avLst/>
          </a:prstGeom>
          <a:noFill/>
          <a:ln w="9525">
            <a:noFill/>
            <a:miter lim="800000"/>
            <a:headEnd/>
            <a:tailEnd/>
          </a:ln>
        </p:spPr>
      </p:pic>
      <p:sp>
        <p:nvSpPr>
          <p:cNvPr id="5147" name="Text Box 16"/>
          <p:cNvSpPr txBox="1">
            <a:spLocks noChangeArrowheads="1"/>
          </p:cNvSpPr>
          <p:nvPr/>
        </p:nvSpPr>
        <p:spPr bwMode="auto">
          <a:xfrm>
            <a:off x="5483225" y="6315075"/>
            <a:ext cx="455613" cy="457200"/>
          </a:xfrm>
          <a:prstGeom prst="rect">
            <a:avLst/>
          </a:prstGeom>
          <a:noFill/>
          <a:ln w="25400">
            <a:noFill/>
            <a:miter lim="800000"/>
            <a:headEnd/>
            <a:tailEnd/>
          </a:ln>
        </p:spPr>
        <p:txBody>
          <a:bodyPr wrap="none">
            <a:spAutoFit/>
          </a:bodyPr>
          <a:lstStyle/>
          <a:p>
            <a:pPr>
              <a:spcBef>
                <a:spcPct val="50000"/>
              </a:spcBef>
            </a:pPr>
            <a:r>
              <a:rPr lang="en-US" b="1"/>
              <a:t>-2</a:t>
            </a:r>
          </a:p>
        </p:txBody>
      </p:sp>
      <p:sp>
        <p:nvSpPr>
          <p:cNvPr id="5148" name="Text Box 17"/>
          <p:cNvSpPr txBox="1">
            <a:spLocks noChangeArrowheads="1"/>
          </p:cNvSpPr>
          <p:nvPr/>
        </p:nvSpPr>
        <p:spPr bwMode="auto">
          <a:xfrm>
            <a:off x="6905625" y="6315075"/>
            <a:ext cx="354013" cy="457200"/>
          </a:xfrm>
          <a:prstGeom prst="rect">
            <a:avLst/>
          </a:prstGeom>
          <a:noFill/>
          <a:ln w="25400">
            <a:noFill/>
            <a:miter lim="800000"/>
            <a:headEnd/>
            <a:tailEnd/>
          </a:ln>
        </p:spPr>
        <p:txBody>
          <a:bodyPr wrap="none">
            <a:spAutoFit/>
          </a:bodyPr>
          <a:lstStyle/>
          <a:p>
            <a:pPr>
              <a:spcBef>
                <a:spcPct val="50000"/>
              </a:spcBef>
            </a:pPr>
            <a:r>
              <a:rPr lang="en-US" b="1"/>
              <a:t>0</a:t>
            </a:r>
          </a:p>
        </p:txBody>
      </p:sp>
      <p:sp>
        <p:nvSpPr>
          <p:cNvPr id="5149" name="Text Box 18"/>
          <p:cNvSpPr txBox="1">
            <a:spLocks noChangeArrowheads="1"/>
          </p:cNvSpPr>
          <p:nvPr/>
        </p:nvSpPr>
        <p:spPr bwMode="auto">
          <a:xfrm>
            <a:off x="7616825" y="6315075"/>
            <a:ext cx="354013" cy="457200"/>
          </a:xfrm>
          <a:prstGeom prst="rect">
            <a:avLst/>
          </a:prstGeom>
          <a:noFill/>
          <a:ln w="25400">
            <a:noFill/>
            <a:miter lim="800000"/>
            <a:headEnd/>
            <a:tailEnd/>
          </a:ln>
        </p:spPr>
        <p:txBody>
          <a:bodyPr wrap="none">
            <a:spAutoFit/>
          </a:bodyPr>
          <a:lstStyle/>
          <a:p>
            <a:pPr>
              <a:spcBef>
                <a:spcPct val="50000"/>
              </a:spcBef>
            </a:pPr>
            <a:r>
              <a:rPr lang="en-US" b="1"/>
              <a:t>1</a:t>
            </a:r>
          </a:p>
        </p:txBody>
      </p:sp>
      <p:sp>
        <p:nvSpPr>
          <p:cNvPr id="5150" name="Text Box 19"/>
          <p:cNvSpPr txBox="1">
            <a:spLocks noChangeArrowheads="1"/>
          </p:cNvSpPr>
          <p:nvPr/>
        </p:nvSpPr>
        <p:spPr bwMode="auto">
          <a:xfrm>
            <a:off x="8320088" y="6313488"/>
            <a:ext cx="354012" cy="457200"/>
          </a:xfrm>
          <a:prstGeom prst="rect">
            <a:avLst/>
          </a:prstGeom>
          <a:noFill/>
          <a:ln w="25400">
            <a:noFill/>
            <a:miter lim="800000"/>
            <a:headEnd/>
            <a:tailEnd/>
          </a:ln>
        </p:spPr>
        <p:txBody>
          <a:bodyPr wrap="none">
            <a:spAutoFit/>
          </a:bodyPr>
          <a:lstStyle/>
          <a:p>
            <a:pPr>
              <a:spcBef>
                <a:spcPct val="50000"/>
              </a:spcBef>
            </a:pPr>
            <a:r>
              <a:rPr lang="en-US" b="1"/>
              <a:t>2</a:t>
            </a:r>
          </a:p>
        </p:txBody>
      </p:sp>
      <p:sp>
        <p:nvSpPr>
          <p:cNvPr id="5151" name="Text Box 20"/>
          <p:cNvSpPr txBox="1">
            <a:spLocks noChangeArrowheads="1"/>
          </p:cNvSpPr>
          <p:nvPr/>
        </p:nvSpPr>
        <p:spPr bwMode="auto">
          <a:xfrm>
            <a:off x="4935538" y="4425950"/>
            <a:ext cx="354012" cy="457200"/>
          </a:xfrm>
          <a:prstGeom prst="rect">
            <a:avLst/>
          </a:prstGeom>
          <a:noFill/>
          <a:ln w="25400">
            <a:noFill/>
            <a:miter lim="800000"/>
            <a:headEnd/>
            <a:tailEnd/>
          </a:ln>
        </p:spPr>
        <p:txBody>
          <a:bodyPr wrap="none">
            <a:spAutoFit/>
          </a:bodyPr>
          <a:lstStyle/>
          <a:p>
            <a:pPr>
              <a:spcBef>
                <a:spcPct val="50000"/>
              </a:spcBef>
            </a:pPr>
            <a:r>
              <a:rPr lang="en-US" b="1"/>
              <a:t>0</a:t>
            </a:r>
          </a:p>
        </p:txBody>
      </p:sp>
      <p:sp>
        <p:nvSpPr>
          <p:cNvPr id="5152" name="Text Box 21"/>
          <p:cNvSpPr txBox="1">
            <a:spLocks noChangeArrowheads="1"/>
          </p:cNvSpPr>
          <p:nvPr/>
        </p:nvSpPr>
        <p:spPr bwMode="auto">
          <a:xfrm>
            <a:off x="4935538" y="5141913"/>
            <a:ext cx="354012" cy="457200"/>
          </a:xfrm>
          <a:prstGeom prst="rect">
            <a:avLst/>
          </a:prstGeom>
          <a:noFill/>
          <a:ln w="25400">
            <a:noFill/>
            <a:miter lim="800000"/>
            <a:headEnd/>
            <a:tailEnd/>
          </a:ln>
        </p:spPr>
        <p:txBody>
          <a:bodyPr wrap="none">
            <a:spAutoFit/>
          </a:bodyPr>
          <a:lstStyle/>
          <a:p>
            <a:pPr>
              <a:spcBef>
                <a:spcPct val="50000"/>
              </a:spcBef>
            </a:pPr>
            <a:r>
              <a:rPr lang="en-US" b="1"/>
              <a:t>1</a:t>
            </a:r>
          </a:p>
        </p:txBody>
      </p:sp>
      <p:sp>
        <p:nvSpPr>
          <p:cNvPr id="5153" name="Text Box 22"/>
          <p:cNvSpPr txBox="1">
            <a:spLocks noChangeArrowheads="1"/>
          </p:cNvSpPr>
          <p:nvPr/>
        </p:nvSpPr>
        <p:spPr bwMode="auto">
          <a:xfrm>
            <a:off x="4935538" y="5821363"/>
            <a:ext cx="354012" cy="869950"/>
          </a:xfrm>
          <a:prstGeom prst="rect">
            <a:avLst/>
          </a:prstGeom>
          <a:noFill/>
          <a:ln w="25400">
            <a:noFill/>
            <a:miter lim="800000"/>
            <a:headEnd/>
            <a:tailEnd/>
          </a:ln>
        </p:spPr>
        <p:txBody>
          <a:bodyPr wrap="none">
            <a:spAutoFit/>
          </a:bodyPr>
          <a:lstStyle/>
          <a:p>
            <a:pPr>
              <a:spcBef>
                <a:spcPct val="50000"/>
              </a:spcBef>
            </a:pPr>
            <a:r>
              <a:rPr lang="en-US" b="1"/>
              <a:t>2</a:t>
            </a:r>
          </a:p>
          <a:p>
            <a:pPr>
              <a:spcBef>
                <a:spcPct val="50000"/>
              </a:spcBef>
            </a:pPr>
            <a:endParaRPr lang="en-US" b="1"/>
          </a:p>
        </p:txBody>
      </p:sp>
      <p:graphicFrame>
        <p:nvGraphicFramePr>
          <p:cNvPr id="5122" name="Object 2"/>
          <p:cNvGraphicFramePr>
            <a:graphicFrameLocks noChangeAspect="1"/>
          </p:cNvGraphicFramePr>
          <p:nvPr/>
        </p:nvGraphicFramePr>
        <p:xfrm>
          <a:off x="7569200" y="4238625"/>
          <a:ext cx="1390650" cy="511175"/>
        </p:xfrm>
        <a:graphic>
          <a:graphicData uri="http://schemas.openxmlformats.org/presentationml/2006/ole">
            <p:oleObj spid="_x0000_s5122" name="Equation" r:id="rId12" imgW="558720" imgH="228600" progId="">
              <p:embed/>
            </p:oleObj>
          </a:graphicData>
        </a:graphic>
      </p:graphicFrame>
      <p:graphicFrame>
        <p:nvGraphicFramePr>
          <p:cNvPr id="5123" name="Object 3"/>
          <p:cNvGraphicFramePr>
            <a:graphicFrameLocks noChangeAspect="1"/>
          </p:cNvGraphicFramePr>
          <p:nvPr/>
        </p:nvGraphicFramePr>
        <p:xfrm>
          <a:off x="7593013" y="5311775"/>
          <a:ext cx="184150" cy="182563"/>
        </p:xfrm>
        <a:graphic>
          <a:graphicData uri="http://schemas.openxmlformats.org/presentationml/2006/ole">
            <p:oleObj spid="_x0000_s5123" name="Equation" r:id="rId13" imgW="126720" imgH="139680" progId="">
              <p:embed/>
            </p:oleObj>
          </a:graphicData>
        </a:graphic>
      </p:graphicFrame>
      <p:graphicFrame>
        <p:nvGraphicFramePr>
          <p:cNvPr id="5124" name="Object 4"/>
          <p:cNvGraphicFramePr>
            <a:graphicFrameLocks noChangeAspect="1"/>
          </p:cNvGraphicFramePr>
          <p:nvPr/>
        </p:nvGraphicFramePr>
        <p:xfrm>
          <a:off x="6154738" y="5332413"/>
          <a:ext cx="196850" cy="209550"/>
        </p:xfrm>
        <a:graphic>
          <a:graphicData uri="http://schemas.openxmlformats.org/presentationml/2006/ole">
            <p:oleObj spid="_x0000_s5124" name="Equation" r:id="rId14" imgW="139680" imgH="164880" progId="">
              <p:embed/>
            </p:oleObj>
          </a:graphicData>
        </a:graphic>
      </p:graphicFrame>
      <p:graphicFrame>
        <p:nvGraphicFramePr>
          <p:cNvPr id="5125" name="Object 5"/>
          <p:cNvGraphicFramePr>
            <a:graphicFrameLocks noChangeAspect="1"/>
          </p:cNvGraphicFramePr>
          <p:nvPr/>
        </p:nvGraphicFramePr>
        <p:xfrm>
          <a:off x="6886575" y="5322888"/>
          <a:ext cx="184150" cy="165100"/>
        </p:xfrm>
        <a:graphic>
          <a:graphicData uri="http://schemas.openxmlformats.org/presentationml/2006/ole">
            <p:oleObj spid="_x0000_s5125" name="Equation" r:id="rId15" imgW="126720" imgH="126720" progId="">
              <p:embed/>
            </p:oleObj>
          </a:graphicData>
        </a:graphic>
      </p:graphicFrame>
      <p:graphicFrame>
        <p:nvGraphicFramePr>
          <p:cNvPr id="5126" name="Object 6"/>
          <p:cNvGraphicFramePr>
            <a:graphicFrameLocks noChangeAspect="1"/>
          </p:cNvGraphicFramePr>
          <p:nvPr/>
        </p:nvGraphicFramePr>
        <p:xfrm>
          <a:off x="5418138" y="6078538"/>
          <a:ext cx="273050" cy="212725"/>
        </p:xfrm>
        <a:graphic>
          <a:graphicData uri="http://schemas.openxmlformats.org/presentationml/2006/ole">
            <p:oleObj spid="_x0000_s5126" name="Equation" r:id="rId16" imgW="190440" imgH="164880" progId="">
              <p:embed/>
            </p:oleObj>
          </a:graphicData>
        </a:graphic>
      </p:graphicFrame>
      <p:graphicFrame>
        <p:nvGraphicFramePr>
          <p:cNvPr id="5127" name="Object 7"/>
          <p:cNvGraphicFramePr>
            <a:graphicFrameLocks noChangeAspect="1"/>
          </p:cNvGraphicFramePr>
          <p:nvPr/>
        </p:nvGraphicFramePr>
        <p:xfrm>
          <a:off x="6105525" y="6062663"/>
          <a:ext cx="273050" cy="211137"/>
        </p:xfrm>
        <a:graphic>
          <a:graphicData uri="http://schemas.openxmlformats.org/presentationml/2006/ole">
            <p:oleObj spid="_x0000_s5127" name="Equation" r:id="rId17" imgW="190440" imgH="164880" progId="">
              <p:embed/>
            </p:oleObj>
          </a:graphicData>
        </a:graphic>
      </p:graphicFrame>
      <p:graphicFrame>
        <p:nvGraphicFramePr>
          <p:cNvPr id="5128" name="Object 8"/>
          <p:cNvGraphicFramePr>
            <a:graphicFrameLocks noChangeAspect="1"/>
          </p:cNvGraphicFramePr>
          <p:nvPr/>
        </p:nvGraphicFramePr>
        <p:xfrm>
          <a:off x="6710363" y="5992813"/>
          <a:ext cx="623887" cy="263525"/>
        </p:xfrm>
        <a:graphic>
          <a:graphicData uri="http://schemas.openxmlformats.org/presentationml/2006/ole">
            <p:oleObj spid="_x0000_s5128" name="Equation" r:id="rId18" imgW="431640" imgH="203040" progId="">
              <p:embed/>
            </p:oleObj>
          </a:graphicData>
        </a:graphic>
      </p:graphicFrame>
      <p:graphicFrame>
        <p:nvGraphicFramePr>
          <p:cNvPr id="5129" name="Object 9"/>
          <p:cNvGraphicFramePr>
            <a:graphicFrameLocks noChangeAspect="1"/>
          </p:cNvGraphicFramePr>
          <p:nvPr/>
        </p:nvGraphicFramePr>
        <p:xfrm>
          <a:off x="7569200" y="6076950"/>
          <a:ext cx="271463" cy="179388"/>
        </p:xfrm>
        <a:graphic>
          <a:graphicData uri="http://schemas.openxmlformats.org/presentationml/2006/ole">
            <p:oleObj spid="_x0000_s5129" name="Equation" r:id="rId19" imgW="190440" imgH="139680" progId="">
              <p:embed/>
            </p:oleObj>
          </a:graphicData>
        </a:graphic>
      </p:graphicFrame>
      <p:graphicFrame>
        <p:nvGraphicFramePr>
          <p:cNvPr id="5130" name="Object 10"/>
          <p:cNvGraphicFramePr>
            <a:graphicFrameLocks noChangeAspect="1"/>
          </p:cNvGraphicFramePr>
          <p:nvPr/>
        </p:nvGraphicFramePr>
        <p:xfrm>
          <a:off x="8054975" y="6000750"/>
          <a:ext cx="658813" cy="295275"/>
        </p:xfrm>
        <a:graphic>
          <a:graphicData uri="http://schemas.openxmlformats.org/presentationml/2006/ole">
            <p:oleObj spid="_x0000_s5130" name="Equation" r:id="rId20" imgW="457200" imgH="228600" progId="">
              <p:embed/>
            </p:oleObj>
          </a:graphicData>
        </a:graphic>
      </p:graphicFrame>
      <p:sp>
        <p:nvSpPr>
          <p:cNvPr id="5154" name="Line 32"/>
          <p:cNvSpPr>
            <a:spLocks noChangeShapeType="1"/>
          </p:cNvSpPr>
          <p:nvPr/>
        </p:nvSpPr>
        <p:spPr bwMode="auto">
          <a:xfrm>
            <a:off x="5370513" y="4329113"/>
            <a:ext cx="0" cy="482600"/>
          </a:xfrm>
          <a:prstGeom prst="line">
            <a:avLst/>
          </a:prstGeom>
          <a:noFill/>
          <a:ln w="19050">
            <a:solidFill>
              <a:schemeClr val="tx1"/>
            </a:solidFill>
            <a:round/>
            <a:headEnd/>
            <a:tailEnd type="triangle" w="med" len="med"/>
          </a:ln>
        </p:spPr>
        <p:txBody>
          <a:bodyPr/>
          <a:lstStyle/>
          <a:p>
            <a:endParaRPr lang="en-US"/>
          </a:p>
        </p:txBody>
      </p:sp>
      <p:sp>
        <p:nvSpPr>
          <p:cNvPr id="5155" name="Line 33"/>
          <p:cNvSpPr>
            <a:spLocks noChangeShapeType="1"/>
          </p:cNvSpPr>
          <p:nvPr/>
        </p:nvSpPr>
        <p:spPr bwMode="auto">
          <a:xfrm>
            <a:off x="5370513" y="4329113"/>
            <a:ext cx="503237" cy="0"/>
          </a:xfrm>
          <a:prstGeom prst="line">
            <a:avLst/>
          </a:prstGeom>
          <a:noFill/>
          <a:ln w="19050">
            <a:solidFill>
              <a:schemeClr val="tx1"/>
            </a:solidFill>
            <a:round/>
            <a:headEnd/>
            <a:tailEnd type="triangle" w="med" len="med"/>
          </a:ln>
        </p:spPr>
        <p:txBody>
          <a:bodyPr/>
          <a:lstStyle/>
          <a:p>
            <a:endParaRPr lang="en-US"/>
          </a:p>
        </p:txBody>
      </p:sp>
      <p:graphicFrame>
        <p:nvGraphicFramePr>
          <p:cNvPr id="5131" name="Object 11"/>
          <p:cNvGraphicFramePr>
            <a:graphicFrameLocks noChangeAspect="1"/>
          </p:cNvGraphicFramePr>
          <p:nvPr/>
        </p:nvGraphicFramePr>
        <p:xfrm>
          <a:off x="5383213" y="4759325"/>
          <a:ext cx="127000" cy="227013"/>
        </p:xfrm>
        <a:graphic>
          <a:graphicData uri="http://schemas.openxmlformats.org/presentationml/2006/ole">
            <p:oleObj spid="_x0000_s5131" name="Equation" r:id="rId21" imgW="88560" imgH="177480" progId="">
              <p:embed/>
            </p:oleObj>
          </a:graphicData>
        </a:graphic>
      </p:graphicFrame>
      <p:graphicFrame>
        <p:nvGraphicFramePr>
          <p:cNvPr id="5132" name="Object 12"/>
          <p:cNvGraphicFramePr>
            <a:graphicFrameLocks noChangeAspect="1"/>
          </p:cNvGraphicFramePr>
          <p:nvPr/>
        </p:nvGraphicFramePr>
        <p:xfrm>
          <a:off x="5888038" y="4244975"/>
          <a:ext cx="241300" cy="184150"/>
        </p:xfrm>
        <a:graphic>
          <a:graphicData uri="http://schemas.openxmlformats.org/presentationml/2006/ole">
            <p:oleObj spid="_x0000_s5132" name="Equation" r:id="rId22" imgW="164880" imgH="139680" progId="">
              <p:embed/>
            </p:oleObj>
          </a:graphicData>
        </a:graphic>
      </p:graphicFrame>
      <p:sp>
        <p:nvSpPr>
          <p:cNvPr id="1203236" name="Text Box 36"/>
          <p:cNvSpPr txBox="1">
            <a:spLocks noChangeArrowheads="1"/>
          </p:cNvSpPr>
          <p:nvPr/>
        </p:nvSpPr>
        <p:spPr bwMode="auto">
          <a:xfrm>
            <a:off x="-87313" y="2427288"/>
            <a:ext cx="2143126" cy="519112"/>
          </a:xfrm>
          <a:prstGeom prst="rect">
            <a:avLst/>
          </a:prstGeom>
          <a:noFill/>
          <a:ln w="9525">
            <a:noFill/>
            <a:miter lim="800000"/>
            <a:headEnd/>
            <a:tailEnd/>
          </a:ln>
          <a:effectLst/>
        </p:spPr>
        <p:txBody>
          <a:bodyPr wrap="none">
            <a:spAutoFit/>
          </a:bodyPr>
          <a:lstStyle/>
          <a:p>
            <a:pPr>
              <a:defRPr/>
            </a:pPr>
            <a:r>
              <a:rPr lang="en-US" sz="2800" dirty="0">
                <a:latin typeface="+mn-lt"/>
              </a:rPr>
              <a:t>Exact image</a:t>
            </a:r>
          </a:p>
        </p:txBody>
      </p:sp>
      <p:sp>
        <p:nvSpPr>
          <p:cNvPr id="1203237" name="Text Box 37"/>
          <p:cNvSpPr txBox="1">
            <a:spLocks noChangeArrowheads="1"/>
          </p:cNvSpPr>
          <p:nvPr/>
        </p:nvSpPr>
        <p:spPr bwMode="auto">
          <a:xfrm>
            <a:off x="7029450" y="2228850"/>
            <a:ext cx="1414463" cy="954088"/>
          </a:xfrm>
          <a:prstGeom prst="rect">
            <a:avLst/>
          </a:prstGeom>
          <a:noFill/>
          <a:ln w="9525">
            <a:noFill/>
            <a:miter lim="800000"/>
            <a:headEnd/>
            <a:tailEnd/>
          </a:ln>
          <a:effectLst/>
        </p:spPr>
        <p:txBody>
          <a:bodyPr wrap="none">
            <a:spAutoFit/>
          </a:bodyPr>
          <a:lstStyle/>
          <a:p>
            <a:pPr>
              <a:defRPr/>
            </a:pPr>
            <a:r>
              <a:rPr lang="en-US" sz="2800">
                <a:latin typeface="+mn-lt"/>
              </a:rPr>
              <a:t>Order 2</a:t>
            </a:r>
          </a:p>
          <a:p>
            <a:pPr>
              <a:defRPr/>
            </a:pPr>
            <a:r>
              <a:rPr lang="en-US" sz="2800">
                <a:latin typeface="+mn-lt"/>
              </a:rPr>
              <a:t>9 terms</a:t>
            </a:r>
          </a:p>
        </p:txBody>
      </p:sp>
      <p:sp>
        <p:nvSpPr>
          <p:cNvPr id="1203238" name="Text Box 38"/>
          <p:cNvSpPr txBox="1">
            <a:spLocks noChangeArrowheads="1"/>
          </p:cNvSpPr>
          <p:nvPr/>
        </p:nvSpPr>
        <p:spPr bwMode="auto">
          <a:xfrm>
            <a:off x="1204913" y="4551363"/>
            <a:ext cx="3135312" cy="523875"/>
          </a:xfrm>
          <a:prstGeom prst="rect">
            <a:avLst/>
          </a:prstGeom>
          <a:noFill/>
          <a:ln w="9525">
            <a:noFill/>
            <a:miter lim="800000"/>
            <a:headEnd/>
            <a:tailEnd/>
          </a:ln>
          <a:effectLst/>
        </p:spPr>
        <p:txBody>
          <a:bodyPr wrap="none">
            <a:spAutoFit/>
          </a:bodyPr>
          <a:lstStyle/>
          <a:p>
            <a:pPr>
              <a:defRPr/>
            </a:pPr>
            <a:r>
              <a:rPr lang="en-US" sz="2800" b="1">
                <a:latin typeface="+mn-lt"/>
              </a:rPr>
              <a:t>RMS Error = 1%</a:t>
            </a:r>
          </a:p>
        </p:txBody>
      </p:sp>
      <p:sp>
        <p:nvSpPr>
          <p:cNvPr id="1203239" name="Text Box 39"/>
          <p:cNvSpPr txBox="1">
            <a:spLocks noChangeArrowheads="1"/>
          </p:cNvSpPr>
          <p:nvPr/>
        </p:nvSpPr>
        <p:spPr bwMode="auto">
          <a:xfrm>
            <a:off x="17463" y="5249863"/>
            <a:ext cx="4935537" cy="954087"/>
          </a:xfrm>
          <a:prstGeom prst="rect">
            <a:avLst/>
          </a:prstGeom>
          <a:noFill/>
          <a:ln w="9525">
            <a:noFill/>
            <a:miter lim="800000"/>
            <a:headEnd/>
            <a:tailEnd/>
          </a:ln>
          <a:effectLst/>
        </p:spPr>
        <p:txBody>
          <a:bodyPr wrap="none">
            <a:spAutoFit/>
          </a:bodyPr>
          <a:lstStyle/>
          <a:p>
            <a:pPr>
              <a:defRPr/>
            </a:pPr>
            <a:r>
              <a:rPr lang="en-US" sz="2800">
                <a:latin typeface="+mn-lt"/>
              </a:rPr>
              <a:t>For any illumination, average </a:t>
            </a:r>
          </a:p>
          <a:p>
            <a:pPr>
              <a:defRPr/>
            </a:pPr>
            <a:r>
              <a:rPr lang="en-US" sz="2800">
                <a:latin typeface="+mn-lt"/>
              </a:rPr>
              <a:t>error &lt; 3% [Basri Jacobs 01]</a:t>
            </a:r>
          </a:p>
        </p:txBody>
      </p:sp>
      <p:pic>
        <p:nvPicPr>
          <p:cNvPr id="5160" name="Picture 40" descr="exact"/>
          <p:cNvPicPr>
            <a:picLocks noChangeAspect="1" noChangeArrowheads="1"/>
          </p:cNvPicPr>
          <p:nvPr/>
        </p:nvPicPr>
        <p:blipFill>
          <a:blip r:embed="rId23" cstate="print"/>
          <a:srcRect/>
          <a:stretch>
            <a:fillRect/>
          </a:stretch>
        </p:blipFill>
        <p:spPr bwMode="auto">
          <a:xfrm>
            <a:off x="1946275" y="1517650"/>
            <a:ext cx="2438400" cy="2438400"/>
          </a:xfrm>
          <a:prstGeom prst="rect">
            <a:avLst/>
          </a:prstGeom>
          <a:noFill/>
          <a:ln w="9525">
            <a:noFill/>
            <a:miter lim="800000"/>
            <a:headEnd/>
            <a:tailEnd/>
          </a:ln>
        </p:spPr>
      </p:pic>
      <p:pic>
        <p:nvPicPr>
          <p:cNvPr id="5161" name="Picture 41" descr="order2"/>
          <p:cNvPicPr>
            <a:picLocks noChangeAspect="1" noChangeArrowheads="1"/>
          </p:cNvPicPr>
          <p:nvPr/>
        </p:nvPicPr>
        <p:blipFill>
          <a:blip r:embed="rId24" cstate="print"/>
          <a:srcRect/>
          <a:stretch>
            <a:fillRect/>
          </a:stretch>
        </p:blipFill>
        <p:spPr bwMode="auto">
          <a:xfrm>
            <a:off x="4624388" y="1516063"/>
            <a:ext cx="2438400" cy="2438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032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3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1116013" y="4652963"/>
            <a:ext cx="7056437" cy="19446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bdélník 5"/>
          <p:cNvSpPr/>
          <p:nvPr/>
        </p:nvSpPr>
        <p:spPr>
          <a:xfrm>
            <a:off x="2627313" y="1125538"/>
            <a:ext cx="3457575" cy="86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50" name="Rectangle 2"/>
          <p:cNvSpPr>
            <a:spLocks noGrp="1" noChangeArrowheads="1"/>
          </p:cNvSpPr>
          <p:nvPr>
            <p:ph type="title"/>
          </p:nvPr>
        </p:nvSpPr>
        <p:spPr/>
        <p:txBody>
          <a:bodyPr/>
          <a:lstStyle/>
          <a:p>
            <a:r>
              <a:rPr lang="en-US" smtClean="0"/>
              <a:t>Real-Time Rendering</a:t>
            </a:r>
          </a:p>
        </p:txBody>
      </p:sp>
      <p:sp>
        <p:nvSpPr>
          <p:cNvPr id="6151" name="Rectangle 3"/>
          <p:cNvSpPr>
            <a:spLocks noGrp="1" noChangeArrowheads="1"/>
          </p:cNvSpPr>
          <p:nvPr>
            <p:ph type="body" idx="1"/>
          </p:nvPr>
        </p:nvSpPr>
        <p:spPr/>
        <p:txBody>
          <a:bodyPr/>
          <a:lstStyle/>
          <a:p>
            <a:endParaRPr lang="en-US" smtClean="0"/>
          </a:p>
          <a:p>
            <a:r>
              <a:rPr lang="en-US" smtClean="0"/>
              <a:t>Simple procedural rendering method (no textures)</a:t>
            </a:r>
          </a:p>
          <a:p>
            <a:pPr lvl="1"/>
            <a:r>
              <a:rPr lang="en-US" smtClean="0"/>
              <a:t>Requires only matrix-vector multiply and dot-product</a:t>
            </a:r>
          </a:p>
          <a:p>
            <a:pPr lvl="1"/>
            <a:r>
              <a:rPr lang="en-US" smtClean="0"/>
              <a:t>In software or NVIDIA vertex programming hardware</a:t>
            </a:r>
          </a:p>
          <a:p>
            <a:endParaRPr lang="en-US" smtClean="0"/>
          </a:p>
          <a:p>
            <a:r>
              <a:rPr lang="en-US" smtClean="0"/>
              <a:t>Widely used in Games (AMPED for Microsoft Xbox), Movies (Pixar, Framestore CFC, …)  </a:t>
            </a:r>
          </a:p>
        </p:txBody>
      </p:sp>
      <p:graphicFrame>
        <p:nvGraphicFramePr>
          <p:cNvPr id="6146" name="Object 2"/>
          <p:cNvGraphicFramePr>
            <a:graphicFrameLocks noChangeAspect="1"/>
          </p:cNvGraphicFramePr>
          <p:nvPr/>
        </p:nvGraphicFramePr>
        <p:xfrm>
          <a:off x="2700338" y="1052513"/>
          <a:ext cx="3325812" cy="869950"/>
        </p:xfrm>
        <a:graphic>
          <a:graphicData uri="http://schemas.openxmlformats.org/presentationml/2006/ole">
            <p:oleObj spid="_x0000_s6146" name="Equation" r:id="rId4" imgW="812520" imgH="228600" progId="">
              <p:embed/>
            </p:oleObj>
          </a:graphicData>
        </a:graphic>
      </p:graphicFrame>
      <p:graphicFrame>
        <p:nvGraphicFramePr>
          <p:cNvPr id="1209349" name="Object 3"/>
          <p:cNvGraphicFramePr>
            <a:graphicFrameLocks noChangeAspect="1"/>
          </p:cNvGraphicFramePr>
          <p:nvPr/>
        </p:nvGraphicFramePr>
        <p:xfrm>
          <a:off x="1238250" y="4724400"/>
          <a:ext cx="6848475" cy="1800225"/>
        </p:xfrm>
        <a:graphic>
          <a:graphicData uri="http://schemas.openxmlformats.org/presentationml/2006/ole">
            <p:oleObj spid="_x0000_s6147" name="Equation" r:id="rId5" imgW="2844720" imgH="888840" progId="">
              <p:embed/>
            </p:oleObj>
          </a:graphicData>
        </a:graphic>
      </p:graphicFrame>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09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r>
              <a:rPr lang="en-US" smtClean="0"/>
              <a:t>SH-based Irradiance Env. Maps</a:t>
            </a:r>
          </a:p>
        </p:txBody>
      </p:sp>
      <p:sp>
        <p:nvSpPr>
          <p:cNvPr id="18435" name="Zástupný symbol pro obsah 2"/>
          <p:cNvSpPr>
            <a:spLocks noGrp="1"/>
          </p:cNvSpPr>
          <p:nvPr>
            <p:ph idx="1"/>
          </p:nvPr>
        </p:nvSpPr>
        <p:spPr/>
        <p:txBody>
          <a:bodyPr/>
          <a:lstStyle/>
          <a:p>
            <a:endParaRPr lang="en-US" smtClean="0"/>
          </a:p>
        </p:txBody>
      </p:sp>
      <p:pic>
        <p:nvPicPr>
          <p:cNvPr id="18436" name="Picture 2"/>
          <p:cNvPicPr>
            <a:picLocks noChangeAspect="1" noChangeArrowheads="1"/>
          </p:cNvPicPr>
          <p:nvPr/>
        </p:nvPicPr>
        <p:blipFill>
          <a:blip r:embed="rId2" cstate="print"/>
          <a:srcRect/>
          <a:stretch>
            <a:fillRect/>
          </a:stretch>
        </p:blipFill>
        <p:spPr bwMode="auto">
          <a:xfrm>
            <a:off x="179388" y="1557338"/>
            <a:ext cx="4897437" cy="4625975"/>
          </a:xfrm>
          <a:prstGeom prst="rect">
            <a:avLst/>
          </a:prstGeom>
          <a:noFill/>
          <a:ln w="9525">
            <a:noFill/>
            <a:miter lim="800000"/>
            <a:headEnd/>
            <a:tailEnd/>
          </a:ln>
        </p:spPr>
      </p:pic>
      <p:pic>
        <p:nvPicPr>
          <p:cNvPr id="18437" name="Picture 3"/>
          <p:cNvPicPr>
            <a:picLocks noChangeAspect="1" noChangeArrowheads="1"/>
          </p:cNvPicPr>
          <p:nvPr/>
        </p:nvPicPr>
        <p:blipFill>
          <a:blip r:embed="rId3" cstate="print"/>
          <a:srcRect/>
          <a:stretch>
            <a:fillRect/>
          </a:stretch>
        </p:blipFill>
        <p:spPr bwMode="auto">
          <a:xfrm>
            <a:off x="5148263" y="1881188"/>
            <a:ext cx="3895725" cy="3924300"/>
          </a:xfrm>
          <a:prstGeom prst="rect">
            <a:avLst/>
          </a:prstGeom>
          <a:noFill/>
          <a:ln w="9525">
            <a:noFill/>
            <a:miter lim="800000"/>
            <a:headEnd/>
            <a:tailEnd/>
          </a:ln>
        </p:spPr>
      </p:pic>
      <p:sp>
        <p:nvSpPr>
          <p:cNvPr id="6" name="TextovéPole 5"/>
          <p:cNvSpPr txBox="1"/>
          <p:nvPr/>
        </p:nvSpPr>
        <p:spPr>
          <a:xfrm>
            <a:off x="4140200" y="6488113"/>
            <a:ext cx="4959350" cy="339725"/>
          </a:xfrm>
          <a:prstGeom prst="rect">
            <a:avLst/>
          </a:prstGeom>
          <a:noFill/>
        </p:spPr>
        <p:txBody>
          <a:bodyPr wrap="none">
            <a:spAutoFit/>
          </a:bodyPr>
          <a:lstStyle/>
          <a:p>
            <a:pPr>
              <a:defRPr/>
            </a:pPr>
            <a:r>
              <a:rPr lang="en-US" sz="1600" dirty="0">
                <a:latin typeface="+mn-lt"/>
              </a:rPr>
              <a:t>Images courtesy Ravi </a:t>
            </a:r>
            <a:r>
              <a:rPr lang="en-US" sz="1600" dirty="0" err="1">
                <a:latin typeface="+mn-lt"/>
              </a:rPr>
              <a:t>Ramamoorthi</a:t>
            </a:r>
            <a:r>
              <a:rPr lang="en-US" sz="1600" dirty="0">
                <a:latin typeface="+mn-lt"/>
              </a:rPr>
              <a:t> &amp; Pat </a:t>
            </a:r>
            <a:r>
              <a:rPr lang="en-US" sz="1600" dirty="0" err="1">
                <a:latin typeface="+mn-lt"/>
              </a:rPr>
              <a:t>Hanrahan</a:t>
            </a:r>
            <a:endParaRPr lang="en-US" sz="1600" dirty="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r>
              <a:rPr lang="en-US" dirty="0" smtClean="0"/>
              <a:t>Video – </a:t>
            </a:r>
            <a:r>
              <a:rPr lang="en-US" dirty="0" err="1" smtClean="0"/>
              <a:t>Ramamoorthi</a:t>
            </a:r>
            <a:r>
              <a:rPr lang="en-US" dirty="0" smtClean="0"/>
              <a:t> &amp; </a:t>
            </a:r>
            <a:r>
              <a:rPr lang="en-US" dirty="0" err="1" smtClean="0"/>
              <a:t>Hanrahan</a:t>
            </a:r>
            <a:r>
              <a:rPr lang="en-US" dirty="0" smtClean="0"/>
              <a:t> 2001</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SH-based Arbitrary BRDF Shading 1</a:t>
            </a:r>
          </a:p>
        </p:txBody>
      </p:sp>
      <p:sp>
        <p:nvSpPr>
          <p:cNvPr id="19459" name="Content Placeholder 2"/>
          <p:cNvSpPr>
            <a:spLocks noGrp="1"/>
          </p:cNvSpPr>
          <p:nvPr>
            <p:ph idx="1"/>
          </p:nvPr>
        </p:nvSpPr>
        <p:spPr/>
        <p:txBody>
          <a:bodyPr/>
          <a:lstStyle/>
          <a:p>
            <a:r>
              <a:rPr lang="en-US" smtClean="0"/>
              <a:t>[Kautz et al. 2003]</a:t>
            </a:r>
          </a:p>
          <a:p>
            <a:r>
              <a:rPr lang="en-US" smtClean="0"/>
              <a:t>Arbitrary, dynamic env. map</a:t>
            </a:r>
          </a:p>
          <a:p>
            <a:r>
              <a:rPr lang="en-US" smtClean="0"/>
              <a:t>Arbitrary BRDF</a:t>
            </a:r>
          </a:p>
          <a:p>
            <a:r>
              <a:rPr lang="en-US" smtClean="0"/>
              <a:t>No shadows</a:t>
            </a:r>
          </a:p>
          <a:p>
            <a:endParaRPr lang="en-US" smtClean="0"/>
          </a:p>
          <a:p>
            <a:r>
              <a:rPr lang="en-US" smtClean="0"/>
              <a:t>SH representation</a:t>
            </a:r>
          </a:p>
          <a:p>
            <a:pPr lvl="1"/>
            <a:r>
              <a:rPr lang="en-US" smtClean="0"/>
              <a:t>Environment map (one set of coefficients)</a:t>
            </a:r>
          </a:p>
          <a:p>
            <a:pPr lvl="1"/>
            <a:r>
              <a:rPr lang="en-US" smtClean="0"/>
              <a:t>Scene BRDFs (one coefficient vector for each discretized view direction) </a:t>
            </a:r>
          </a:p>
        </p:txBody>
      </p:sp>
      <p:pic>
        <p:nvPicPr>
          <p:cNvPr id="19460" name="Picture 5"/>
          <p:cNvPicPr>
            <a:picLocks noChangeAspect="1" noChangeArrowheads="1"/>
          </p:cNvPicPr>
          <p:nvPr/>
        </p:nvPicPr>
        <p:blipFill>
          <a:blip r:embed="rId2" cstate="print"/>
          <a:srcRect/>
          <a:stretch>
            <a:fillRect/>
          </a:stretch>
        </p:blipFill>
        <p:spPr bwMode="auto">
          <a:xfrm>
            <a:off x="1258888" y="5387975"/>
            <a:ext cx="1528762" cy="1425575"/>
          </a:xfrm>
          <a:prstGeom prst="rect">
            <a:avLst/>
          </a:prstGeom>
          <a:noFill/>
          <a:ln w="9525">
            <a:noFill/>
            <a:miter lim="800000"/>
            <a:headEnd/>
            <a:tailEnd/>
          </a:ln>
        </p:spPr>
      </p:pic>
      <p:pic>
        <p:nvPicPr>
          <p:cNvPr id="19461" name="Picture 6"/>
          <p:cNvPicPr>
            <a:picLocks noChangeAspect="1" noChangeArrowheads="1"/>
          </p:cNvPicPr>
          <p:nvPr/>
        </p:nvPicPr>
        <p:blipFill>
          <a:blip r:embed="rId3" cstate="print"/>
          <a:srcRect/>
          <a:stretch>
            <a:fillRect/>
          </a:stretch>
        </p:blipFill>
        <p:spPr bwMode="auto">
          <a:xfrm>
            <a:off x="3203575" y="5373688"/>
            <a:ext cx="4875213" cy="1128712"/>
          </a:xfrm>
          <a:prstGeom prst="rect">
            <a:avLst/>
          </a:prstGeom>
          <a:noFill/>
          <a:ln w="9525">
            <a:noFill/>
            <a:miter lim="800000"/>
            <a:headEnd/>
            <a:tailEnd/>
          </a:ln>
        </p:spPr>
      </p:pic>
      <p:pic>
        <p:nvPicPr>
          <p:cNvPr id="19462" name="Picture 7"/>
          <p:cNvPicPr>
            <a:picLocks noChangeAspect="1" noChangeArrowheads="1"/>
          </p:cNvPicPr>
          <p:nvPr/>
        </p:nvPicPr>
        <p:blipFill>
          <a:blip r:embed="rId4" cstate="print"/>
          <a:srcRect/>
          <a:stretch>
            <a:fillRect/>
          </a:stretch>
        </p:blipFill>
        <p:spPr bwMode="auto">
          <a:xfrm>
            <a:off x="4067175" y="6499225"/>
            <a:ext cx="4033838" cy="314325"/>
          </a:xfrm>
          <a:prstGeom prst="rect">
            <a:avLst/>
          </a:prstGeom>
          <a:noFill/>
          <a:ln w="9525">
            <a:noFill/>
            <a:miter lim="800000"/>
            <a:headEnd/>
            <a:tailEnd/>
          </a:ln>
        </p:spPr>
      </p:pic>
      <p:pic>
        <p:nvPicPr>
          <p:cNvPr id="19463" name="Picture 2"/>
          <p:cNvPicPr>
            <a:picLocks noChangeAspect="1" noChangeArrowheads="1"/>
          </p:cNvPicPr>
          <p:nvPr/>
        </p:nvPicPr>
        <p:blipFill>
          <a:blip r:embed="rId5" cstate="print"/>
          <a:srcRect/>
          <a:stretch>
            <a:fillRect/>
          </a:stretch>
        </p:blipFill>
        <p:spPr bwMode="auto">
          <a:xfrm>
            <a:off x="3708400" y="2565400"/>
            <a:ext cx="5111750" cy="163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SH-based Arbitrary BRDF Shading 2</a:t>
            </a:r>
            <a:endParaRPr lang="cs-CZ" smtClean="0"/>
          </a:p>
        </p:txBody>
      </p:sp>
      <p:sp>
        <p:nvSpPr>
          <p:cNvPr id="20483" name="Rectangle 3"/>
          <p:cNvSpPr>
            <a:spLocks noGrp="1" noChangeArrowheads="1"/>
          </p:cNvSpPr>
          <p:nvPr>
            <p:ph type="body" idx="1"/>
          </p:nvPr>
        </p:nvSpPr>
        <p:spPr>
          <a:xfrm>
            <a:off x="304800" y="1798638"/>
            <a:ext cx="4411663" cy="4830762"/>
          </a:xfrm>
        </p:spPr>
        <p:txBody>
          <a:bodyPr/>
          <a:lstStyle/>
          <a:p>
            <a:pPr eaLnBrk="1" hangingPunct="1"/>
            <a:r>
              <a:rPr lang="en-US" smtClean="0"/>
              <a:t>BRDF Representation</a:t>
            </a:r>
          </a:p>
          <a:p>
            <a:pPr lvl="1" eaLnBrk="1" hangingPunct="1"/>
            <a:endParaRPr lang="en-US" smtClean="0"/>
          </a:p>
          <a:p>
            <a:pPr lvl="1" eaLnBrk="1" hangingPunct="1"/>
            <a:r>
              <a:rPr lang="en-US" smtClean="0"/>
              <a:t>BRDF coefficient vector for a given </a:t>
            </a:r>
            <a:r>
              <a:rPr lang="en-US" smtClean="0">
                <a:latin typeface="Symbol" pitchFamily="18" charset="2"/>
              </a:rPr>
              <a:t>w</a:t>
            </a:r>
            <a:r>
              <a:rPr lang="en-US" baseline="-25000" smtClean="0"/>
              <a:t>o</a:t>
            </a:r>
            <a:r>
              <a:rPr lang="en-US" smtClean="0"/>
              <a:t>, looked up from a texture (use e.g. paraboloid mapping to map </a:t>
            </a:r>
            <a:r>
              <a:rPr lang="en-US" smtClean="0">
                <a:latin typeface="Symbol" pitchFamily="18" charset="2"/>
              </a:rPr>
              <a:t>w</a:t>
            </a:r>
            <a:r>
              <a:rPr lang="en-US" baseline="-25000" smtClean="0"/>
              <a:t>o </a:t>
            </a:r>
            <a:r>
              <a:rPr lang="en-US" smtClean="0"/>
              <a:t>to a texture coordinate)</a:t>
            </a:r>
          </a:p>
          <a:p>
            <a:pPr lvl="1" eaLnBrk="1" hangingPunct="1"/>
            <a:endParaRPr lang="en-US" smtClean="0"/>
          </a:p>
          <a:p>
            <a:pPr lvl="1" eaLnBrk="1" hangingPunct="1"/>
            <a:r>
              <a:rPr lang="en-US" smtClean="0"/>
              <a:t>BRDF coefficients pre-computed for all scene BRDFs (SH projection)</a:t>
            </a:r>
          </a:p>
          <a:p>
            <a:pPr eaLnBrk="1" hangingPunct="1"/>
            <a:endParaRPr lang="en-US" smtClean="0"/>
          </a:p>
        </p:txBody>
      </p:sp>
      <p:pic>
        <p:nvPicPr>
          <p:cNvPr id="20484" name="Picture 4" descr="Parabolic Parametrization 2"/>
          <p:cNvPicPr>
            <a:picLocks noChangeAspect="1" noChangeArrowheads="1"/>
          </p:cNvPicPr>
          <p:nvPr/>
        </p:nvPicPr>
        <p:blipFill>
          <a:blip r:embed="rId3" cstate="print"/>
          <a:srcRect/>
          <a:stretch>
            <a:fillRect/>
          </a:stretch>
        </p:blipFill>
        <p:spPr bwMode="auto">
          <a:xfrm>
            <a:off x="4762500" y="1854200"/>
            <a:ext cx="4114800" cy="3086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body" idx="1"/>
          </p:nvPr>
        </p:nvSpPr>
        <p:spPr/>
        <p:txBody>
          <a:bodyPr/>
          <a:lstStyle/>
          <a:p>
            <a:pPr eaLnBrk="1" hangingPunct="1"/>
            <a:r>
              <a:rPr lang="en-US" smtClean="0"/>
              <a:t>Rendering: for each vertex / pixel, do</a:t>
            </a:r>
            <a:endParaRPr lang="cs-CZ" smtClean="0"/>
          </a:p>
        </p:txBody>
      </p:sp>
      <p:sp>
        <p:nvSpPr>
          <p:cNvPr id="7173" name="Rectangle 3"/>
          <p:cNvSpPr>
            <a:spLocks noGrp="1" noChangeArrowheads="1"/>
          </p:cNvSpPr>
          <p:nvPr>
            <p:ph type="title"/>
          </p:nvPr>
        </p:nvSpPr>
        <p:spPr/>
        <p:txBody>
          <a:bodyPr/>
          <a:lstStyle/>
          <a:p>
            <a:pPr eaLnBrk="1" hangingPunct="1"/>
            <a:r>
              <a:rPr lang="en-US" smtClean="0"/>
              <a:t>SH-based Arbitrary BRDF Shading 3</a:t>
            </a:r>
            <a:endParaRPr lang="cs-CZ" smtClean="0"/>
          </a:p>
        </p:txBody>
      </p:sp>
      <p:sp>
        <p:nvSpPr>
          <p:cNvPr id="7174" name="Line 5"/>
          <p:cNvSpPr>
            <a:spLocks noChangeShapeType="1"/>
          </p:cNvSpPr>
          <p:nvPr/>
        </p:nvSpPr>
        <p:spPr bwMode="auto">
          <a:xfrm>
            <a:off x="4859338" y="4457700"/>
            <a:ext cx="3276600" cy="0"/>
          </a:xfrm>
          <a:prstGeom prst="line">
            <a:avLst/>
          </a:prstGeom>
          <a:noFill/>
          <a:ln w="76200">
            <a:solidFill>
              <a:schemeClr val="hlink"/>
            </a:solidFill>
            <a:round/>
            <a:headEnd/>
            <a:tailEnd/>
          </a:ln>
        </p:spPr>
        <p:txBody>
          <a:bodyPr>
            <a:spAutoFit/>
          </a:bodyPr>
          <a:lstStyle/>
          <a:p>
            <a:endParaRPr lang="en-US"/>
          </a:p>
        </p:txBody>
      </p:sp>
      <p:sp>
        <p:nvSpPr>
          <p:cNvPr id="7175" name="Line 6"/>
          <p:cNvSpPr>
            <a:spLocks noChangeShapeType="1"/>
          </p:cNvSpPr>
          <p:nvPr/>
        </p:nvSpPr>
        <p:spPr bwMode="auto">
          <a:xfrm flipH="1">
            <a:off x="6535738" y="3357563"/>
            <a:ext cx="1343025" cy="1074737"/>
          </a:xfrm>
          <a:prstGeom prst="line">
            <a:avLst/>
          </a:prstGeom>
          <a:noFill/>
          <a:ln w="50800">
            <a:solidFill>
              <a:schemeClr val="tx1"/>
            </a:solidFill>
            <a:round/>
            <a:headEnd/>
            <a:tailEnd type="triangle" w="med" len="med"/>
          </a:ln>
        </p:spPr>
        <p:txBody>
          <a:bodyPr>
            <a:spAutoFit/>
          </a:bodyPr>
          <a:lstStyle/>
          <a:p>
            <a:endParaRPr lang="en-US"/>
          </a:p>
        </p:txBody>
      </p:sp>
      <p:sp>
        <p:nvSpPr>
          <p:cNvPr id="7176" name="Freeform 7"/>
          <p:cNvSpPr>
            <a:spLocks/>
          </p:cNvSpPr>
          <p:nvPr/>
        </p:nvSpPr>
        <p:spPr bwMode="auto">
          <a:xfrm>
            <a:off x="5316538" y="3200400"/>
            <a:ext cx="1295400" cy="1295400"/>
          </a:xfrm>
          <a:custGeom>
            <a:avLst/>
            <a:gdLst>
              <a:gd name="T0" fmla="*/ 2147483647 w 816"/>
              <a:gd name="T1" fmla="*/ 2147483647 h 816"/>
              <a:gd name="T2" fmla="*/ 2147483647 w 816"/>
              <a:gd name="T3" fmla="*/ 2147483647 h 816"/>
              <a:gd name="T4" fmla="*/ 2147483647 w 816"/>
              <a:gd name="T5" fmla="*/ 2147483647 h 816"/>
              <a:gd name="T6" fmla="*/ 2147483647 w 816"/>
              <a:gd name="T7" fmla="*/ 2147483647 h 816"/>
              <a:gd name="T8" fmla="*/ 2147483647 w 816"/>
              <a:gd name="T9" fmla="*/ 2147483647 h 816"/>
              <a:gd name="T10" fmla="*/ 2147483647 w 816"/>
              <a:gd name="T11" fmla="*/ 2147483647 h 816"/>
              <a:gd name="T12" fmla="*/ 0 60000 65536"/>
              <a:gd name="T13" fmla="*/ 0 60000 65536"/>
              <a:gd name="T14" fmla="*/ 0 60000 65536"/>
              <a:gd name="T15" fmla="*/ 0 60000 65536"/>
              <a:gd name="T16" fmla="*/ 0 60000 65536"/>
              <a:gd name="T17" fmla="*/ 0 60000 65536"/>
              <a:gd name="T18" fmla="*/ 0 w 816"/>
              <a:gd name="T19" fmla="*/ 0 h 816"/>
              <a:gd name="T20" fmla="*/ 816 w 816"/>
              <a:gd name="T21" fmla="*/ 816 h 816"/>
            </a:gdLst>
            <a:ahLst/>
            <a:cxnLst>
              <a:cxn ang="T12">
                <a:pos x="T0" y="T1"/>
              </a:cxn>
              <a:cxn ang="T13">
                <a:pos x="T2" y="T3"/>
              </a:cxn>
              <a:cxn ang="T14">
                <a:pos x="T4" y="T5"/>
              </a:cxn>
              <a:cxn ang="T15">
                <a:pos x="T6" y="T7"/>
              </a:cxn>
              <a:cxn ang="T16">
                <a:pos x="T8" y="T9"/>
              </a:cxn>
              <a:cxn ang="T17">
                <a:pos x="T10" y="T11"/>
              </a:cxn>
            </a:cxnLst>
            <a:rect l="T18" t="T19" r="T20" b="T21"/>
            <a:pathLst>
              <a:path w="816" h="816">
                <a:moveTo>
                  <a:pt x="816" y="744"/>
                </a:moveTo>
                <a:cubicBezTo>
                  <a:pt x="816" y="672"/>
                  <a:pt x="504" y="240"/>
                  <a:pt x="384" y="120"/>
                </a:cubicBezTo>
                <a:cubicBezTo>
                  <a:pt x="264" y="0"/>
                  <a:pt x="152" y="8"/>
                  <a:pt x="96" y="24"/>
                </a:cubicBezTo>
                <a:cubicBezTo>
                  <a:pt x="40" y="40"/>
                  <a:pt x="0" y="128"/>
                  <a:pt x="48" y="216"/>
                </a:cubicBezTo>
                <a:cubicBezTo>
                  <a:pt x="96" y="304"/>
                  <a:pt x="256" y="464"/>
                  <a:pt x="384" y="552"/>
                </a:cubicBezTo>
                <a:cubicBezTo>
                  <a:pt x="512" y="640"/>
                  <a:pt x="816" y="816"/>
                  <a:pt x="816" y="744"/>
                </a:cubicBezTo>
                <a:close/>
              </a:path>
            </a:pathLst>
          </a:custGeom>
          <a:solidFill>
            <a:schemeClr val="accent1"/>
          </a:solidFill>
          <a:ln w="25400" cap="flat" cmpd="sng">
            <a:solidFill>
              <a:schemeClr val="hlink"/>
            </a:solidFill>
            <a:prstDash val="solid"/>
            <a:round/>
            <a:headEnd type="none" w="med" len="med"/>
            <a:tailEnd type="none" w="med" len="med"/>
          </a:ln>
        </p:spPr>
        <p:txBody>
          <a:bodyPr>
            <a:spAutoFit/>
          </a:bodyPr>
          <a:lstStyle/>
          <a:p>
            <a:endParaRPr lang="en-US"/>
          </a:p>
        </p:txBody>
      </p:sp>
      <p:sp>
        <p:nvSpPr>
          <p:cNvPr id="6153" name="Text Box 8"/>
          <p:cNvSpPr txBox="1">
            <a:spLocks noChangeArrowheads="1"/>
          </p:cNvSpPr>
          <p:nvPr/>
        </p:nvSpPr>
        <p:spPr bwMode="auto">
          <a:xfrm>
            <a:off x="1277938" y="4724400"/>
            <a:ext cx="2665412" cy="461963"/>
          </a:xfrm>
          <a:prstGeom prst="rect">
            <a:avLst/>
          </a:prstGeom>
          <a:noFill/>
          <a:ln w="25400">
            <a:noFill/>
            <a:miter lim="800000"/>
            <a:headEnd/>
            <a:tailEnd/>
          </a:ln>
        </p:spPr>
        <p:txBody>
          <a:bodyPr wrap="none">
            <a:spAutoFit/>
          </a:bodyPr>
          <a:lstStyle/>
          <a:p>
            <a:pPr algn="ctr">
              <a:defRPr/>
            </a:pPr>
            <a:r>
              <a:rPr lang="fr-FR" sz="2400" dirty="0">
                <a:latin typeface="+mj-lt"/>
              </a:rPr>
              <a:t>Environment map</a:t>
            </a:r>
          </a:p>
        </p:txBody>
      </p:sp>
      <p:sp>
        <p:nvSpPr>
          <p:cNvPr id="6154" name="Text Box 9"/>
          <p:cNvSpPr txBox="1">
            <a:spLocks noChangeArrowheads="1"/>
          </p:cNvSpPr>
          <p:nvPr/>
        </p:nvSpPr>
        <p:spPr bwMode="auto">
          <a:xfrm>
            <a:off x="5907088" y="4724400"/>
            <a:ext cx="1014412" cy="457200"/>
          </a:xfrm>
          <a:prstGeom prst="rect">
            <a:avLst/>
          </a:prstGeom>
          <a:noFill/>
          <a:ln w="25400">
            <a:noFill/>
            <a:miter lim="800000"/>
            <a:headEnd/>
            <a:tailEnd/>
          </a:ln>
        </p:spPr>
        <p:txBody>
          <a:bodyPr wrap="none">
            <a:spAutoFit/>
          </a:bodyPr>
          <a:lstStyle/>
          <a:p>
            <a:pPr algn="ctr">
              <a:defRPr/>
            </a:pPr>
            <a:r>
              <a:rPr lang="fr-FR" sz="2400">
                <a:latin typeface="+mj-lt"/>
              </a:rPr>
              <a:t>BRDF</a:t>
            </a:r>
          </a:p>
        </p:txBody>
      </p:sp>
      <p:sp>
        <p:nvSpPr>
          <p:cNvPr id="6155" name="Text Box 10"/>
          <p:cNvSpPr txBox="1">
            <a:spLocks noChangeArrowheads="1"/>
          </p:cNvSpPr>
          <p:nvPr/>
        </p:nvSpPr>
        <p:spPr bwMode="auto">
          <a:xfrm>
            <a:off x="2689225" y="5313363"/>
            <a:ext cx="3644900" cy="569912"/>
          </a:xfrm>
          <a:prstGeom prst="rect">
            <a:avLst/>
          </a:prstGeom>
          <a:noFill/>
          <a:ln w="25400">
            <a:noFill/>
            <a:miter lim="800000"/>
            <a:headEnd/>
            <a:tailEnd/>
          </a:ln>
        </p:spPr>
        <p:txBody>
          <a:bodyPr wrap="none">
            <a:spAutoFit/>
          </a:bodyPr>
          <a:lstStyle/>
          <a:p>
            <a:pPr algn="ctr">
              <a:defRPr/>
            </a:pPr>
            <a:r>
              <a:rPr lang="fr-FR" sz="3100" dirty="0">
                <a:latin typeface="+mn-lt"/>
                <a:sym typeface="Symbol" pitchFamily="18" charset="2"/>
              </a:rPr>
              <a:t>= coeff. dot product</a:t>
            </a:r>
            <a:endParaRPr lang="fr-FR" sz="3100" dirty="0">
              <a:latin typeface="+mn-lt"/>
            </a:endParaRPr>
          </a:p>
        </p:txBody>
      </p:sp>
      <p:sp>
        <p:nvSpPr>
          <p:cNvPr id="6156" name="Text Box 11"/>
          <p:cNvSpPr txBox="1">
            <a:spLocks noChangeArrowheads="1"/>
          </p:cNvSpPr>
          <p:nvPr/>
        </p:nvSpPr>
        <p:spPr bwMode="auto">
          <a:xfrm>
            <a:off x="0" y="3068638"/>
            <a:ext cx="611188" cy="2590800"/>
          </a:xfrm>
          <a:prstGeom prst="rect">
            <a:avLst/>
          </a:prstGeom>
          <a:noFill/>
          <a:ln w="25400">
            <a:noFill/>
            <a:miter lim="800000"/>
            <a:headEnd/>
            <a:tailEnd/>
          </a:ln>
        </p:spPr>
        <p:txBody>
          <a:bodyPr lIns="0" tIns="0" rIns="0" bIns="0">
            <a:spAutoFit/>
          </a:bodyPr>
          <a:lstStyle/>
          <a:p>
            <a:pPr algn="ctr">
              <a:defRPr/>
            </a:pPr>
            <a:r>
              <a:rPr lang="fr-FR" sz="17000" dirty="0">
                <a:latin typeface="+mn-lt"/>
                <a:sym typeface="Symbol" pitchFamily="18" charset="2"/>
              </a:rPr>
              <a:t></a:t>
            </a:r>
          </a:p>
        </p:txBody>
      </p:sp>
      <p:pic>
        <p:nvPicPr>
          <p:cNvPr id="7181" name="Picture 13" descr="camera2"/>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7675563" y="2205038"/>
            <a:ext cx="1504950" cy="1550987"/>
          </a:xfrm>
          <a:prstGeom prst="rect">
            <a:avLst/>
          </a:prstGeom>
          <a:noFill/>
          <a:ln w="9525">
            <a:noFill/>
            <a:miter lim="800000"/>
            <a:headEnd/>
            <a:tailEnd/>
          </a:ln>
        </p:spPr>
      </p:pic>
      <p:sp>
        <p:nvSpPr>
          <p:cNvPr id="7182" name="Oval 14"/>
          <p:cNvSpPr>
            <a:spLocks noChangeArrowheads="1"/>
          </p:cNvSpPr>
          <p:nvPr/>
        </p:nvSpPr>
        <p:spPr bwMode="auto">
          <a:xfrm>
            <a:off x="4213225" y="4292600"/>
            <a:ext cx="287338" cy="288925"/>
          </a:xfrm>
          <a:prstGeom prst="ellipse">
            <a:avLst/>
          </a:prstGeom>
          <a:solidFill>
            <a:schemeClr val="tx1"/>
          </a:solidFill>
          <a:ln w="9525">
            <a:solidFill>
              <a:schemeClr val="hlink"/>
            </a:solidFill>
            <a:round/>
            <a:headEnd/>
            <a:tailEnd/>
          </a:ln>
        </p:spPr>
        <p:txBody>
          <a:bodyPr wrap="none" anchor="ctr"/>
          <a:lstStyle/>
          <a:p>
            <a:endParaRPr lang="en-US"/>
          </a:p>
        </p:txBody>
      </p:sp>
      <p:sp>
        <p:nvSpPr>
          <p:cNvPr id="6160" name="Text Box 15"/>
          <p:cNvSpPr txBox="1">
            <a:spLocks noChangeArrowheads="1"/>
          </p:cNvSpPr>
          <p:nvPr/>
        </p:nvSpPr>
        <p:spPr bwMode="auto">
          <a:xfrm>
            <a:off x="684213" y="3457575"/>
            <a:ext cx="646112" cy="1570038"/>
          </a:xfrm>
          <a:prstGeom prst="rect">
            <a:avLst/>
          </a:prstGeom>
          <a:noFill/>
          <a:ln w="9525">
            <a:noFill/>
            <a:miter lim="800000"/>
            <a:headEnd/>
            <a:tailEnd/>
          </a:ln>
        </p:spPr>
        <p:txBody>
          <a:bodyPr wrap="none">
            <a:spAutoFit/>
          </a:bodyPr>
          <a:lstStyle/>
          <a:p>
            <a:pPr>
              <a:defRPr/>
            </a:pPr>
            <a:r>
              <a:rPr lang="fr-FR" sz="9600">
                <a:latin typeface="+mn-lt"/>
                <a:sym typeface="Symbol" pitchFamily="18" charset="2"/>
              </a:rPr>
              <a:t>(</a:t>
            </a:r>
          </a:p>
        </p:txBody>
      </p:sp>
      <p:sp>
        <p:nvSpPr>
          <p:cNvPr id="6161" name="Text Box 16"/>
          <p:cNvSpPr txBox="1">
            <a:spLocks noChangeArrowheads="1"/>
          </p:cNvSpPr>
          <p:nvPr/>
        </p:nvSpPr>
        <p:spPr bwMode="auto">
          <a:xfrm>
            <a:off x="8101013" y="3457575"/>
            <a:ext cx="646112" cy="1570038"/>
          </a:xfrm>
          <a:prstGeom prst="rect">
            <a:avLst/>
          </a:prstGeom>
          <a:noFill/>
          <a:ln w="9525">
            <a:noFill/>
            <a:miter lim="800000"/>
            <a:headEnd/>
            <a:tailEnd/>
          </a:ln>
        </p:spPr>
        <p:txBody>
          <a:bodyPr wrap="none">
            <a:spAutoFit/>
          </a:bodyPr>
          <a:lstStyle/>
          <a:p>
            <a:pPr>
              <a:defRPr/>
            </a:pPr>
            <a:r>
              <a:rPr lang="fr-FR" sz="9600">
                <a:latin typeface="+mn-lt"/>
                <a:sym typeface="Symbol" pitchFamily="18" charset="2"/>
              </a:rPr>
              <a:t>)</a:t>
            </a:r>
          </a:p>
        </p:txBody>
      </p:sp>
      <p:graphicFrame>
        <p:nvGraphicFramePr>
          <p:cNvPr id="7170" name="Object 17"/>
          <p:cNvGraphicFramePr>
            <a:graphicFrameLocks noChangeAspect="1"/>
          </p:cNvGraphicFramePr>
          <p:nvPr/>
        </p:nvGraphicFramePr>
        <p:xfrm>
          <a:off x="2555875" y="6021388"/>
          <a:ext cx="4275138" cy="604837"/>
        </p:xfrm>
        <a:graphic>
          <a:graphicData uri="http://schemas.openxmlformats.org/presentationml/2006/ole">
            <p:oleObj spid="_x0000_s7170" name="Equation" r:id="rId5" imgW="1701720" imgH="241200" progId="Equation.3">
              <p:embed/>
            </p:oleObj>
          </a:graphicData>
        </a:graphic>
      </p:graphicFrame>
      <p:pic>
        <p:nvPicPr>
          <p:cNvPr id="7185" name="Picture 3" descr="grace"/>
          <p:cNvPicPr>
            <a:picLocks noChangeAspect="1" noChangeArrowheads="1"/>
          </p:cNvPicPr>
          <p:nvPr/>
        </p:nvPicPr>
        <p:blipFill>
          <a:blip r:embed="rId6" cstate="print"/>
          <a:srcRect/>
          <a:stretch>
            <a:fillRect/>
          </a:stretch>
        </p:blipFill>
        <p:spPr bwMode="auto">
          <a:xfrm>
            <a:off x="1979613" y="3573463"/>
            <a:ext cx="1228725" cy="1228725"/>
          </a:xfrm>
          <a:prstGeom prst="rect">
            <a:avLst/>
          </a:prstGeom>
          <a:noFill/>
          <a:ln w="9525">
            <a:noFill/>
            <a:miter lim="800000"/>
            <a:headEnd/>
            <a:tailEnd/>
          </a:ln>
        </p:spPr>
      </p:pic>
      <p:graphicFrame>
        <p:nvGraphicFramePr>
          <p:cNvPr id="7171" name="Object 4"/>
          <p:cNvGraphicFramePr>
            <a:graphicFrameLocks noChangeAspect="1"/>
          </p:cNvGraphicFramePr>
          <p:nvPr/>
        </p:nvGraphicFramePr>
        <p:xfrm>
          <a:off x="827088" y="2197100"/>
          <a:ext cx="6932612" cy="727075"/>
        </p:xfrm>
        <a:graphic>
          <a:graphicData uri="http://schemas.openxmlformats.org/presentationml/2006/ole">
            <p:oleObj spid="_x0000_s7171" name="Rovnice" r:id="rId7" imgW="2781000" imgH="291960" progId="Equation.3">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en-US" smtClean="0"/>
              <a:t>SH-based Arbitrary BRDF Shading 4</a:t>
            </a:r>
          </a:p>
        </p:txBody>
      </p:sp>
      <p:sp>
        <p:nvSpPr>
          <p:cNvPr id="21507" name="Zástupný symbol pro obsah 2"/>
          <p:cNvSpPr>
            <a:spLocks noGrp="1"/>
          </p:cNvSpPr>
          <p:nvPr>
            <p:ph idx="1"/>
          </p:nvPr>
        </p:nvSpPr>
        <p:spPr/>
        <p:txBody>
          <a:bodyPr/>
          <a:lstStyle/>
          <a:p>
            <a:r>
              <a:rPr lang="en-US" smtClean="0"/>
              <a:t>BRDF is in local frame</a:t>
            </a:r>
          </a:p>
          <a:p>
            <a:r>
              <a:rPr lang="en-US" smtClean="0"/>
              <a:t>Environment map in global frame</a:t>
            </a:r>
          </a:p>
          <a:p>
            <a:r>
              <a:rPr lang="en-US" smtClean="0"/>
              <a:t>Need coordinate frame alignment -&gt; </a:t>
            </a:r>
            <a:r>
              <a:rPr lang="en-US" b="1" smtClean="0"/>
              <a:t>SH rotation</a:t>
            </a:r>
          </a:p>
          <a:p>
            <a:endParaRPr lang="en-US" smtClean="0"/>
          </a:p>
          <a:p>
            <a:r>
              <a:rPr lang="en-US" smtClean="0"/>
              <a:t>SH closed under rotation</a:t>
            </a:r>
          </a:p>
          <a:p>
            <a:pPr lvl="1"/>
            <a:r>
              <a:rPr lang="en-US" smtClean="0"/>
              <a:t>rotation matrix</a:t>
            </a:r>
          </a:p>
          <a:p>
            <a:pPr lvl="1"/>
            <a:r>
              <a:rPr lang="en-US" smtClean="0"/>
              <a:t>Fastest known procedure is</a:t>
            </a:r>
            <a:br>
              <a:rPr lang="en-US" smtClean="0"/>
            </a:br>
            <a:r>
              <a:rPr lang="en-US" smtClean="0"/>
              <a:t>the </a:t>
            </a:r>
            <a:r>
              <a:rPr lang="en-US" i="1" smtClean="0"/>
              <a:t>zxzxz</a:t>
            </a:r>
            <a:r>
              <a:rPr lang="en-US" smtClean="0"/>
              <a:t>-decomposition</a:t>
            </a:r>
            <a:br>
              <a:rPr lang="en-US" smtClean="0"/>
            </a:br>
            <a:r>
              <a:rPr lang="en-US" smtClean="0"/>
              <a:t>[Kautz et al. 2003]</a:t>
            </a:r>
          </a:p>
          <a:p>
            <a:endParaRPr lang="en-US" smtClean="0"/>
          </a:p>
        </p:txBody>
      </p:sp>
      <p:pic>
        <p:nvPicPr>
          <p:cNvPr id="21508" name="Picture 2"/>
          <p:cNvPicPr>
            <a:picLocks noChangeAspect="1" noChangeArrowheads="1"/>
          </p:cNvPicPr>
          <p:nvPr/>
        </p:nvPicPr>
        <p:blipFill>
          <a:blip r:embed="rId2" cstate="print"/>
          <a:srcRect/>
          <a:stretch>
            <a:fillRect/>
          </a:stretch>
        </p:blipFill>
        <p:spPr bwMode="auto">
          <a:xfrm>
            <a:off x="4643438" y="3252788"/>
            <a:ext cx="4192587" cy="326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1"/>
          <p:cNvSpPr>
            <a:spLocks noGrp="1"/>
          </p:cNvSpPr>
          <p:nvPr>
            <p:ph type="title"/>
          </p:nvPr>
        </p:nvSpPr>
        <p:spPr/>
        <p:txBody>
          <a:bodyPr/>
          <a:lstStyle/>
          <a:p>
            <a:r>
              <a:rPr lang="en-US" smtClean="0"/>
              <a:t>SH-based Arbitrary BRDF Shading 5</a:t>
            </a:r>
          </a:p>
        </p:txBody>
      </p:sp>
      <p:sp>
        <p:nvSpPr>
          <p:cNvPr id="22531" name="Zástupný symbol pro obsah 2"/>
          <p:cNvSpPr>
            <a:spLocks noGrp="1"/>
          </p:cNvSpPr>
          <p:nvPr>
            <p:ph idx="1"/>
          </p:nvPr>
        </p:nvSpPr>
        <p:spPr/>
        <p:txBody>
          <a:bodyPr/>
          <a:lstStyle/>
          <a:p>
            <a:endParaRPr lang="en-US" smtClean="0"/>
          </a:p>
        </p:txBody>
      </p:sp>
      <p:pic>
        <p:nvPicPr>
          <p:cNvPr id="22532" name="Picture 3"/>
          <p:cNvPicPr>
            <a:picLocks noChangeAspect="1" noChangeArrowheads="1"/>
          </p:cNvPicPr>
          <p:nvPr/>
        </p:nvPicPr>
        <p:blipFill>
          <a:blip r:embed="rId2" cstate="print"/>
          <a:srcRect/>
          <a:stretch>
            <a:fillRect/>
          </a:stretch>
        </p:blipFill>
        <p:spPr bwMode="auto">
          <a:xfrm>
            <a:off x="539750" y="1557338"/>
            <a:ext cx="8185150" cy="2373312"/>
          </a:xfrm>
          <a:prstGeom prst="rect">
            <a:avLst/>
          </a:prstGeom>
          <a:noFill/>
          <a:ln w="9525">
            <a:noFill/>
            <a:miter lim="800000"/>
            <a:headEnd/>
            <a:tailEnd/>
          </a:ln>
        </p:spPr>
      </p:pic>
      <p:pic>
        <p:nvPicPr>
          <p:cNvPr id="22533" name="Picture 4"/>
          <p:cNvPicPr>
            <a:picLocks noChangeAspect="1" noChangeArrowheads="1"/>
          </p:cNvPicPr>
          <p:nvPr/>
        </p:nvPicPr>
        <p:blipFill>
          <a:blip r:embed="rId3" cstate="print"/>
          <a:srcRect/>
          <a:stretch>
            <a:fillRect/>
          </a:stretch>
        </p:blipFill>
        <p:spPr bwMode="auto">
          <a:xfrm>
            <a:off x="2555875" y="4005263"/>
            <a:ext cx="4219575" cy="263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Goal</a:t>
            </a:r>
          </a:p>
        </p:txBody>
      </p:sp>
      <p:sp>
        <p:nvSpPr>
          <p:cNvPr id="12291" name="Content Placeholder 2"/>
          <p:cNvSpPr>
            <a:spLocks noGrp="1"/>
          </p:cNvSpPr>
          <p:nvPr>
            <p:ph idx="1"/>
          </p:nvPr>
        </p:nvSpPr>
        <p:spPr>
          <a:xfrm>
            <a:off x="457200" y="1600200"/>
            <a:ext cx="8362950" cy="4924425"/>
          </a:xfrm>
        </p:spPr>
        <p:txBody>
          <a:bodyPr/>
          <a:lstStyle/>
          <a:p>
            <a:r>
              <a:rPr lang="en-US" smtClean="0"/>
              <a:t>Real-time rendering with complex lighting, shadows, and possibly GI</a:t>
            </a:r>
          </a:p>
          <a:p>
            <a:r>
              <a:rPr lang="en-US" smtClean="0"/>
              <a:t>Infeasible – too much computation for too small a time budget</a:t>
            </a:r>
          </a:p>
          <a:p>
            <a:endParaRPr lang="en-US" smtClean="0"/>
          </a:p>
          <a:p>
            <a:r>
              <a:rPr lang="en-US" smtClean="0"/>
              <a:t>Approaches</a:t>
            </a:r>
          </a:p>
          <a:p>
            <a:pPr lvl="1"/>
            <a:r>
              <a:rPr lang="en-US" smtClean="0"/>
              <a:t>Lift some requirements, do specific-purpose tricks</a:t>
            </a:r>
          </a:p>
          <a:p>
            <a:pPr lvl="2"/>
            <a:r>
              <a:rPr lang="en-US" smtClean="0"/>
              <a:t>Environment mapping, irradiance environment maps</a:t>
            </a:r>
          </a:p>
          <a:p>
            <a:pPr lvl="2"/>
            <a:r>
              <a:rPr lang="en-US" smtClean="0"/>
              <a:t>SH-based lighting</a:t>
            </a:r>
          </a:p>
          <a:p>
            <a:pPr lvl="1"/>
            <a:r>
              <a:rPr lang="en-US" smtClean="0"/>
              <a:t>Split the effort</a:t>
            </a:r>
          </a:p>
          <a:p>
            <a:pPr lvl="2"/>
            <a:r>
              <a:rPr lang="en-US" smtClean="0"/>
              <a:t>Offline pre-computation + real-time image synthesis</a:t>
            </a:r>
          </a:p>
          <a:p>
            <a:pPr lvl="2"/>
            <a:r>
              <a:rPr lang="en-US" smtClean="0"/>
              <a:t>“Pre-computed radiance transfer”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sp>
        <p:nvSpPr>
          <p:cNvPr id="3" name="Zástupný symbol pro obsah 2"/>
          <p:cNvSpPr>
            <a:spLocks noGrp="1"/>
          </p:cNvSpPr>
          <p:nvPr>
            <p:ph idx="1"/>
          </p:nvPr>
        </p:nvSpPr>
        <p:spPr/>
        <p:txBody>
          <a:bodyPr/>
          <a:lstStyle/>
          <a:p>
            <a:r>
              <a:rPr lang="en-US" dirty="0" smtClean="0"/>
              <a:t>Video:  </a:t>
            </a:r>
            <a:r>
              <a:rPr lang="en-US" dirty="0" err="1" smtClean="0"/>
              <a:t>Kautz</a:t>
            </a:r>
            <a:r>
              <a:rPr lang="en-US" smtClean="0"/>
              <a:t> 2003</a:t>
            </a: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Environment Map Summary</a:t>
            </a:r>
          </a:p>
        </p:txBody>
      </p:sp>
      <p:sp>
        <p:nvSpPr>
          <p:cNvPr id="23555" name="Rectangle 3"/>
          <p:cNvSpPr>
            <a:spLocks noGrp="1" noChangeArrowheads="1"/>
          </p:cNvSpPr>
          <p:nvPr>
            <p:ph type="body" idx="1"/>
          </p:nvPr>
        </p:nvSpPr>
        <p:spPr/>
        <p:txBody>
          <a:bodyPr/>
          <a:lstStyle/>
          <a:p>
            <a:r>
              <a:rPr lang="en-US" smtClean="0"/>
              <a:t>Very popular for interactive rendering</a:t>
            </a:r>
          </a:p>
          <a:p>
            <a:r>
              <a:rPr lang="en-US" smtClean="0"/>
              <a:t>Extensions handle complex materials</a:t>
            </a:r>
          </a:p>
          <a:p>
            <a:r>
              <a:rPr lang="en-US" smtClean="0"/>
              <a:t>Shadows with precomputed transfer</a:t>
            </a:r>
          </a:p>
          <a:p>
            <a:endParaRPr lang="en-US" smtClean="0"/>
          </a:p>
          <a:p>
            <a:r>
              <a:rPr lang="en-US" smtClean="0"/>
              <a:t>But cannot directly combine with shadow maps</a:t>
            </a:r>
          </a:p>
          <a:p>
            <a:r>
              <a:rPr lang="en-US" smtClean="0"/>
              <a:t>Limited to distant lighting assumption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Environment mapping (a.k.a. image-based lighting)</a:t>
            </a:r>
          </a:p>
        </p:txBody>
      </p:sp>
      <p:sp>
        <p:nvSpPr>
          <p:cNvPr id="13315" name="Content Placeholder 2"/>
          <p:cNvSpPr>
            <a:spLocks noGrp="1"/>
          </p:cNvSpPr>
          <p:nvPr>
            <p:ph idx="1"/>
          </p:nvPr>
        </p:nvSpPr>
        <p:spPr/>
        <p:txBody>
          <a:bodyPr/>
          <a:lstStyle/>
          <a:p>
            <a:endParaRPr lang="en-US" smtClean="0"/>
          </a:p>
        </p:txBody>
      </p:sp>
      <p:pic>
        <p:nvPicPr>
          <p:cNvPr id="13316" name="Picture 3" descr="miller_ball_small"/>
          <p:cNvPicPr>
            <a:picLocks noChangeAspect="1" noChangeArrowheads="1"/>
          </p:cNvPicPr>
          <p:nvPr/>
        </p:nvPicPr>
        <p:blipFill>
          <a:blip r:embed="rId2" cstate="print"/>
          <a:srcRect/>
          <a:stretch>
            <a:fillRect/>
          </a:stretch>
        </p:blipFill>
        <p:spPr bwMode="auto">
          <a:xfrm>
            <a:off x="609600" y="1987550"/>
            <a:ext cx="2152650" cy="2819400"/>
          </a:xfrm>
          <a:prstGeom prst="rect">
            <a:avLst/>
          </a:prstGeom>
          <a:noFill/>
          <a:ln w="9525">
            <a:noFill/>
            <a:miter lim="800000"/>
            <a:headEnd/>
            <a:tailEnd/>
          </a:ln>
        </p:spPr>
      </p:pic>
      <p:sp>
        <p:nvSpPr>
          <p:cNvPr id="13317" name="Text Box 4"/>
          <p:cNvSpPr txBox="1">
            <a:spLocks noChangeArrowheads="1"/>
          </p:cNvSpPr>
          <p:nvPr/>
        </p:nvSpPr>
        <p:spPr bwMode="auto">
          <a:xfrm>
            <a:off x="525463" y="5715000"/>
            <a:ext cx="6488112" cy="822325"/>
          </a:xfrm>
          <a:prstGeom prst="rect">
            <a:avLst/>
          </a:prstGeom>
          <a:noFill/>
          <a:ln w="25400">
            <a:noFill/>
            <a:miter lim="800000"/>
            <a:headEnd/>
            <a:tailEnd/>
          </a:ln>
        </p:spPr>
        <p:txBody>
          <a:bodyPr wrap="none">
            <a:spAutoFit/>
          </a:bodyPr>
          <a:lstStyle/>
          <a:p>
            <a:r>
              <a:rPr lang="en-US">
                <a:latin typeface="Futura Book"/>
              </a:rPr>
              <a:t>Miller and Hoffman, 1984</a:t>
            </a:r>
          </a:p>
          <a:p>
            <a:r>
              <a:rPr lang="en-US">
                <a:latin typeface="Futura Book"/>
              </a:rPr>
              <a:t>Later, Greene 86, Cabral et al, Debevec 97, …</a:t>
            </a:r>
          </a:p>
        </p:txBody>
      </p:sp>
      <p:pic>
        <p:nvPicPr>
          <p:cNvPr id="13318" name="Picture 5" descr="07-768"/>
          <p:cNvPicPr>
            <a:picLocks noChangeAspect="1" noChangeArrowheads="1"/>
          </p:cNvPicPr>
          <p:nvPr/>
        </p:nvPicPr>
        <p:blipFill>
          <a:blip r:embed="rId3" cstate="print"/>
          <a:srcRect/>
          <a:stretch>
            <a:fillRect/>
          </a:stretch>
        </p:blipFill>
        <p:spPr bwMode="auto">
          <a:xfrm>
            <a:off x="3065463" y="1447800"/>
            <a:ext cx="5849937" cy="389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Assumptions</a:t>
            </a:r>
          </a:p>
        </p:txBody>
      </p:sp>
      <p:sp>
        <p:nvSpPr>
          <p:cNvPr id="14339" name="Rectangle 3"/>
          <p:cNvSpPr>
            <a:spLocks noGrp="1" noChangeArrowheads="1"/>
          </p:cNvSpPr>
          <p:nvPr>
            <p:ph type="body" idx="1"/>
          </p:nvPr>
        </p:nvSpPr>
        <p:spPr>
          <a:xfrm>
            <a:off x="457200" y="1527175"/>
            <a:ext cx="8686800" cy="5029200"/>
          </a:xfrm>
        </p:spPr>
        <p:txBody>
          <a:bodyPr/>
          <a:lstStyle/>
          <a:p>
            <a:r>
              <a:rPr lang="en-US" dirty="0" smtClean="0"/>
              <a:t>Distant illumination </a:t>
            </a:r>
          </a:p>
          <a:p>
            <a:r>
              <a:rPr lang="en-US" dirty="0" smtClean="0"/>
              <a:t>No shadowing, </a:t>
            </a:r>
            <a:r>
              <a:rPr lang="en-US" dirty="0" err="1" smtClean="0"/>
              <a:t>interreflection</a:t>
            </a:r>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6</a:t>
            </a:fld>
            <a:endParaRPr lang="en-US" dirty="0">
              <a:solidFill>
                <a:srgbClr val="FFFFFF"/>
              </a:solidFill>
            </a:endParaRPr>
          </a:p>
        </p:txBody>
      </p:sp>
      <p:sp>
        <p:nvSpPr>
          <p:cNvPr id="4" name="Title 3"/>
          <p:cNvSpPr>
            <a:spLocks noGrp="1"/>
          </p:cNvSpPr>
          <p:nvPr>
            <p:ph type="title"/>
          </p:nvPr>
        </p:nvSpPr>
        <p:spPr/>
        <p:txBody>
          <a:bodyPr/>
          <a:lstStyle/>
          <a:p>
            <a:r>
              <a:rPr lang="en-US" dirty="0" smtClean="0"/>
              <a:t>Image-based lighting</a:t>
            </a:r>
            <a:endParaRPr lang="en-US" dirty="0"/>
          </a:p>
        </p:txBody>
      </p:sp>
      <p:pic>
        <p:nvPicPr>
          <p:cNvPr id="52226" name="Picture 2"/>
          <p:cNvPicPr>
            <a:picLocks noChangeAspect="1" noChangeArrowheads="1"/>
          </p:cNvPicPr>
          <p:nvPr/>
        </p:nvPicPr>
        <p:blipFill>
          <a:blip r:embed="rId2" cstate="print"/>
          <a:srcRect/>
          <a:stretch>
            <a:fillRect/>
          </a:stretch>
        </p:blipFill>
        <p:spPr bwMode="auto">
          <a:xfrm>
            <a:off x="3583404" y="1828800"/>
            <a:ext cx="5179595" cy="4800600"/>
          </a:xfrm>
          <a:prstGeom prst="rect">
            <a:avLst/>
          </a:prstGeom>
          <a:noFill/>
          <a:ln w="9525">
            <a:noFill/>
            <a:miter lim="800000"/>
            <a:headEnd/>
            <a:tailEnd/>
          </a:ln>
        </p:spPr>
      </p:pic>
      <p:pic>
        <p:nvPicPr>
          <p:cNvPr id="52228" name="Picture 4"/>
          <p:cNvPicPr>
            <a:picLocks noChangeAspect="1" noChangeArrowheads="1"/>
          </p:cNvPicPr>
          <p:nvPr/>
        </p:nvPicPr>
        <p:blipFill>
          <a:blip r:embed="rId3" cstate="print"/>
          <a:srcRect/>
          <a:stretch>
            <a:fillRect/>
          </a:stretch>
        </p:blipFill>
        <p:spPr bwMode="auto">
          <a:xfrm>
            <a:off x="1085850" y="2228850"/>
            <a:ext cx="1428750" cy="1428750"/>
          </a:xfrm>
          <a:prstGeom prst="rect">
            <a:avLst/>
          </a:prstGeom>
          <a:noFill/>
          <a:ln w="9525">
            <a:noFill/>
            <a:miter lim="800000"/>
            <a:headEnd/>
            <a:tailEnd/>
          </a:ln>
        </p:spPr>
      </p:pic>
      <p:pic>
        <p:nvPicPr>
          <p:cNvPr id="52229" name="Picture 5"/>
          <p:cNvPicPr>
            <a:picLocks noChangeAspect="1" noChangeArrowheads="1"/>
          </p:cNvPicPr>
          <p:nvPr/>
        </p:nvPicPr>
        <p:blipFill>
          <a:blip r:embed="rId4" cstate="print"/>
          <a:srcRect/>
          <a:stretch>
            <a:fillRect/>
          </a:stretch>
        </p:blipFill>
        <p:spPr bwMode="auto">
          <a:xfrm>
            <a:off x="1543050" y="3733800"/>
            <a:ext cx="1428750" cy="1428750"/>
          </a:xfrm>
          <a:prstGeom prst="rect">
            <a:avLst/>
          </a:prstGeom>
          <a:noFill/>
          <a:ln w="9525">
            <a:noFill/>
            <a:miter lim="800000"/>
            <a:headEnd/>
            <a:tailEnd/>
          </a:ln>
        </p:spPr>
      </p:pic>
      <p:pic>
        <p:nvPicPr>
          <p:cNvPr id="52230" name="Picture 6"/>
          <p:cNvPicPr>
            <a:picLocks noChangeAspect="1" noChangeArrowheads="1"/>
          </p:cNvPicPr>
          <p:nvPr/>
        </p:nvPicPr>
        <p:blipFill>
          <a:blip r:embed="rId5" cstate="print"/>
          <a:srcRect/>
          <a:stretch>
            <a:fillRect/>
          </a:stretch>
        </p:blipFill>
        <p:spPr bwMode="auto">
          <a:xfrm>
            <a:off x="1924050" y="5257800"/>
            <a:ext cx="1428750" cy="1428750"/>
          </a:xfrm>
          <a:prstGeom prst="rect">
            <a:avLst/>
          </a:prstGeom>
          <a:noFill/>
          <a:ln w="9525">
            <a:noFill/>
            <a:miter lim="800000"/>
            <a:headEnd/>
            <a:tailEnd/>
          </a:ln>
        </p:spPr>
      </p:pic>
      <p:sp>
        <p:nvSpPr>
          <p:cNvPr id="10" name="TextBox 9"/>
          <p:cNvSpPr txBox="1"/>
          <p:nvPr/>
        </p:nvSpPr>
        <p:spPr>
          <a:xfrm>
            <a:off x="-70794" y="2554069"/>
            <a:ext cx="1213794" cy="646331"/>
          </a:xfrm>
          <a:prstGeom prst="rect">
            <a:avLst/>
          </a:prstGeom>
          <a:noFill/>
        </p:spPr>
        <p:txBody>
          <a:bodyPr wrap="none" rtlCol="0">
            <a:spAutoFit/>
          </a:bodyPr>
          <a:lstStyle/>
          <a:p>
            <a:pPr algn="r" fontAlgn="auto">
              <a:spcBef>
                <a:spcPts val="0"/>
              </a:spcBef>
              <a:spcAft>
                <a:spcPts val="0"/>
              </a:spcAft>
            </a:pP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Eucaliptus</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 </a:t>
            </a:r>
          </a:p>
          <a:p>
            <a:pPr algn="r" fontAlgn="auto">
              <a:spcBef>
                <a:spcPts val="0"/>
              </a:spcBef>
              <a:spcAft>
                <a:spcPts val="0"/>
              </a:spcAft>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grove</a:t>
            </a:r>
          </a:p>
        </p:txBody>
      </p:sp>
      <p:sp>
        <p:nvSpPr>
          <p:cNvPr id="11" name="TextBox 10"/>
          <p:cNvSpPr txBox="1"/>
          <p:nvPr/>
        </p:nvSpPr>
        <p:spPr>
          <a:xfrm>
            <a:off x="514646" y="4154269"/>
            <a:ext cx="1085554" cy="646331"/>
          </a:xfrm>
          <a:prstGeom prst="rect">
            <a:avLst/>
          </a:prstGeom>
          <a:noFill/>
        </p:spPr>
        <p:txBody>
          <a:bodyPr wrap="none" rtlCol="0">
            <a:spAutoFit/>
          </a:bodyPr>
          <a:lstStyle/>
          <a:p>
            <a:pPr algn="r" fontAlgn="auto">
              <a:spcBef>
                <a:spcPts val="0"/>
              </a:spcBef>
              <a:spcAft>
                <a:spcPts val="0"/>
              </a:spcAft>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Grace </a:t>
            </a:r>
          </a:p>
          <a:p>
            <a:pPr algn="r" fontAlgn="auto">
              <a:spcBef>
                <a:spcPts val="0"/>
              </a:spcBef>
              <a:spcAft>
                <a:spcPts val="0"/>
              </a:spcAft>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cathedral</a:t>
            </a:r>
          </a:p>
        </p:txBody>
      </p:sp>
      <p:sp>
        <p:nvSpPr>
          <p:cNvPr id="12" name="TextBox 11"/>
          <p:cNvSpPr txBox="1"/>
          <p:nvPr/>
        </p:nvSpPr>
        <p:spPr>
          <a:xfrm>
            <a:off x="1075927" y="5678269"/>
            <a:ext cx="829073" cy="646331"/>
          </a:xfrm>
          <a:prstGeom prst="rect">
            <a:avLst/>
          </a:prstGeom>
          <a:noFill/>
        </p:spPr>
        <p:txBody>
          <a:bodyPr wrap="none" rtlCol="0">
            <a:spAutoFit/>
          </a:bodyPr>
          <a:lstStyle/>
          <a:p>
            <a:pPr algn="r" fontAlgn="auto">
              <a:spcBef>
                <a:spcPts val="0"/>
              </a:spcBef>
              <a:spcAft>
                <a:spcPts val="0"/>
              </a:spcAft>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Uffizi </a:t>
            </a:r>
          </a:p>
          <a:p>
            <a:pPr algn="r" fontAlgn="auto">
              <a:spcBef>
                <a:spcPts val="0"/>
              </a:spcBef>
              <a:spcAft>
                <a:spcPts val="0"/>
              </a:spcAft>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gallery</a:t>
            </a:r>
          </a:p>
        </p:txBody>
      </p:sp>
      <p:cxnSp>
        <p:nvCxnSpPr>
          <p:cNvPr id="14" name="Straight Arrow Connector 13"/>
          <p:cNvCxnSpPr/>
          <p:nvPr/>
        </p:nvCxnSpPr>
        <p:spPr bwMode="auto">
          <a:xfrm rot="5400000">
            <a:off x="5943600" y="2971800"/>
            <a:ext cx="609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7" name="Straight Arrow Connector 16"/>
          <p:cNvCxnSpPr/>
          <p:nvPr/>
        </p:nvCxnSpPr>
        <p:spPr bwMode="auto">
          <a:xfrm rot="5400000" flipH="1" flipV="1">
            <a:off x="5981700" y="56769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19" name="Straight Arrow Connector 18"/>
          <p:cNvCxnSpPr/>
          <p:nvPr/>
        </p:nvCxnSpPr>
        <p:spPr bwMode="auto">
          <a:xfrm rot="10800000">
            <a:off x="7467600" y="4267200"/>
            <a:ext cx="5334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4648200" y="4267200"/>
            <a:ext cx="609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4" name="Straight Arrow Connector 23"/>
          <p:cNvCxnSpPr/>
          <p:nvPr/>
        </p:nvCxnSpPr>
        <p:spPr bwMode="auto">
          <a:xfrm>
            <a:off x="5181600" y="3124200"/>
            <a:ext cx="457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rot="10800000" flipV="1">
            <a:off x="7086600" y="3276600"/>
            <a:ext cx="4572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rot="16200000" flipV="1">
            <a:off x="7162800" y="51054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flipV="1">
            <a:off x="5257800" y="5105400"/>
            <a:ext cx="3810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2" name="TextBox 31"/>
          <p:cNvSpPr txBox="1"/>
          <p:nvPr/>
        </p:nvSpPr>
        <p:spPr>
          <a:xfrm>
            <a:off x="7527885" y="2209800"/>
            <a:ext cx="851515" cy="461665"/>
          </a:xfrm>
          <a:prstGeom prst="rect">
            <a:avLst/>
          </a:prstGeom>
          <a:noFill/>
        </p:spPr>
        <p:txBody>
          <a:bodyPr wrap="none" rtlCol="0">
            <a:spAutoFit/>
          </a:bodyPr>
          <a:lstStyle/>
          <a:p>
            <a:pPr algn="r" fontAlgn="auto">
              <a:spcBef>
                <a:spcPts val="0"/>
              </a:spcBef>
              <a:spcAft>
                <a:spcPts val="0"/>
              </a:spcAft>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Light</a:t>
            </a:r>
          </a:p>
        </p:txBody>
      </p:sp>
      <p:sp>
        <p:nvSpPr>
          <p:cNvPr id="33" name="TextBox 32"/>
          <p:cNvSpPr txBox="1"/>
          <p:nvPr/>
        </p:nvSpPr>
        <p:spPr>
          <a:xfrm>
            <a:off x="5737924" y="4038600"/>
            <a:ext cx="1043876" cy="461665"/>
          </a:xfrm>
          <a:prstGeom prst="rect">
            <a:avLst/>
          </a:prstGeom>
          <a:noFill/>
        </p:spPr>
        <p:txBody>
          <a:bodyPr wrap="none" rtlCol="0">
            <a:spAutoFit/>
          </a:bodyPr>
          <a:lstStyle/>
          <a:p>
            <a:pPr algn="r" fontAlgn="auto">
              <a:spcBef>
                <a:spcPts val="0"/>
              </a:spcBef>
              <a:spcAft>
                <a:spcPts val="0"/>
              </a:spcAft>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Object</a:t>
            </a:r>
          </a:p>
        </p:txBody>
      </p:sp>
      <p:sp>
        <p:nvSpPr>
          <p:cNvPr id="2" name="Content Placeholder 1"/>
          <p:cNvSpPr>
            <a:spLocks noGrp="1"/>
          </p:cNvSpPr>
          <p:nvPr>
            <p:ph idx="1"/>
          </p:nvPr>
        </p:nvSpPr>
        <p:spPr/>
        <p:txBody>
          <a:bodyPr/>
          <a:lstStyle/>
          <a:p>
            <a:r>
              <a:rPr lang="en-US" dirty="0" smtClean="0"/>
              <a:t>Illuminating CG objects using measurements of real light (=light probes)</a:t>
            </a:r>
            <a:endParaRPr lang="en-US" dirty="0"/>
          </a:p>
        </p:txBody>
      </p:sp>
      <p:sp>
        <p:nvSpPr>
          <p:cNvPr id="22" name="TextovéPole 21"/>
          <p:cNvSpPr txBox="1"/>
          <p:nvPr/>
        </p:nvSpPr>
        <p:spPr>
          <a:xfrm>
            <a:off x="0" y="6488668"/>
            <a:ext cx="1719189" cy="369332"/>
          </a:xfrm>
          <a:prstGeom prst="rect">
            <a:avLst/>
          </a:prstGeom>
          <a:noFill/>
        </p:spPr>
        <p:txBody>
          <a:bodyPr wrap="none" rtlCol="0">
            <a:spAutoFit/>
          </a:bodyPr>
          <a:lstStyle/>
          <a:p>
            <a:pPr fontAlgn="auto">
              <a:spcBef>
                <a:spcPts val="0"/>
              </a:spcBef>
              <a:spcAft>
                <a:spcPts val="0"/>
              </a:spcAft>
            </a:pPr>
            <a:r>
              <a:rPr lang="en-US" dirty="0">
                <a:solidFill>
                  <a:srgbClr val="FFFFFF"/>
                </a:solidFill>
                <a:latin typeface="Corbel"/>
              </a:rPr>
              <a:t>© Paul </a:t>
            </a:r>
            <a:r>
              <a:rPr lang="en-US" dirty="0" err="1">
                <a:solidFill>
                  <a:srgbClr val="FFFFFF"/>
                </a:solidFill>
                <a:latin typeface="Corbel"/>
              </a:rPr>
              <a:t>Debevec</a:t>
            </a:r>
            <a:endParaRPr lang="en-US" dirty="0">
              <a:solidFill>
                <a:srgbClr val="FFFFFF"/>
              </a:solidFill>
              <a:latin typeface="Corbe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solidFill>
                <a:srgbClr val="FFFFFF"/>
              </a:solidFill>
              <a:latin typeface="Arial" charset="0"/>
            </a:endParaRPr>
          </a:p>
        </p:txBody>
      </p:sp>
      <p:sp>
        <p:nvSpPr>
          <p:cNvPr id="2" name="Content Placeholder 1"/>
          <p:cNvSpPr>
            <a:spLocks noGrp="1"/>
          </p:cNvSpPr>
          <p:nvPr>
            <p:ph idx="1"/>
          </p:nvPr>
        </p:nvSpPr>
        <p:spPr/>
        <p:txBody>
          <a:bodyPr/>
          <a:lstStyle/>
          <a:p>
            <a:endParaRPr lang="en-US"/>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7</a:t>
            </a:fld>
            <a:endParaRPr lang="en-US" dirty="0">
              <a:solidFill>
                <a:srgbClr val="FFFFFF"/>
              </a:solidFill>
            </a:endParaRPr>
          </a:p>
        </p:txBody>
      </p:sp>
      <p:sp>
        <p:nvSpPr>
          <p:cNvPr id="4" name="Title 3"/>
          <p:cNvSpPr>
            <a:spLocks noGrp="1"/>
          </p:cNvSpPr>
          <p:nvPr>
            <p:ph type="title"/>
          </p:nvPr>
        </p:nvSpPr>
        <p:spPr/>
        <p:txBody>
          <a:bodyPr/>
          <a:lstStyle/>
          <a:p>
            <a:r>
              <a:rPr lang="en-US" dirty="0" smtClean="0"/>
              <a:t>Point Light Source</a:t>
            </a:r>
            <a:endParaRPr lang="en-US" dirty="0"/>
          </a:p>
        </p:txBody>
      </p:sp>
      <p:pic>
        <p:nvPicPr>
          <p:cNvPr id="47107" name="Picture 3"/>
          <p:cNvPicPr>
            <a:picLocks noChangeAspect="1" noChangeArrowheads="1"/>
          </p:cNvPicPr>
          <p:nvPr/>
        </p:nvPicPr>
        <p:blipFill>
          <a:blip r:embed="rId3" cstate="print"/>
          <a:srcRect/>
          <a:stretch>
            <a:fillRect/>
          </a:stretch>
        </p:blipFill>
        <p:spPr bwMode="auto">
          <a:xfrm>
            <a:off x="762000" y="223837"/>
            <a:ext cx="7620000" cy="4805363"/>
          </a:xfrm>
          <a:prstGeom prst="rect">
            <a:avLst/>
          </a:prstGeom>
          <a:noFill/>
          <a:ln w="6350">
            <a:solidFill>
              <a:schemeClr val="tx1"/>
            </a:solidFill>
            <a:miter lim="800000"/>
            <a:headEnd/>
            <a:tailEnd/>
          </a:ln>
        </p:spPr>
      </p:pic>
      <p:pic>
        <p:nvPicPr>
          <p:cNvPr id="47108" name="Picture 4"/>
          <p:cNvPicPr>
            <a:picLocks noChangeAspect="1" noChangeArrowheads="1"/>
          </p:cNvPicPr>
          <p:nvPr/>
        </p:nvPicPr>
        <p:blipFill>
          <a:blip r:embed="rId4" cstate="print"/>
          <a:srcRect/>
          <a:stretch>
            <a:fillRect/>
          </a:stretch>
        </p:blipFill>
        <p:spPr bwMode="auto">
          <a:xfrm>
            <a:off x="885825" y="5181600"/>
            <a:ext cx="1552575" cy="1552575"/>
          </a:xfrm>
          <a:prstGeom prst="rect">
            <a:avLst/>
          </a:prstGeom>
          <a:noFill/>
          <a:ln w="9525">
            <a:noFill/>
            <a:miter lim="800000"/>
            <a:headEnd/>
            <a:tailEnd/>
          </a:ln>
        </p:spPr>
      </p:pic>
      <p:pic>
        <p:nvPicPr>
          <p:cNvPr id="47109" name="Picture 5"/>
          <p:cNvPicPr>
            <a:picLocks noChangeAspect="1" noChangeArrowheads="1"/>
          </p:cNvPicPr>
          <p:nvPr/>
        </p:nvPicPr>
        <p:blipFill>
          <a:blip r:embed="rId5" cstate="print"/>
          <a:srcRect/>
          <a:stretch>
            <a:fillRect/>
          </a:stretch>
        </p:blipFill>
        <p:spPr bwMode="auto">
          <a:xfrm>
            <a:off x="2825750" y="5181600"/>
            <a:ext cx="1552575" cy="1552575"/>
          </a:xfrm>
          <a:prstGeom prst="rect">
            <a:avLst/>
          </a:prstGeom>
          <a:noFill/>
          <a:ln w="9525">
            <a:noFill/>
            <a:miter lim="800000"/>
            <a:headEnd/>
            <a:tailEnd/>
          </a:ln>
        </p:spPr>
      </p:pic>
      <p:pic>
        <p:nvPicPr>
          <p:cNvPr id="47110" name="Picture 6"/>
          <p:cNvPicPr>
            <a:picLocks noChangeAspect="1" noChangeArrowheads="1"/>
          </p:cNvPicPr>
          <p:nvPr/>
        </p:nvPicPr>
        <p:blipFill>
          <a:blip r:embed="rId6" cstate="print"/>
          <a:srcRect/>
          <a:stretch>
            <a:fillRect/>
          </a:stretch>
        </p:blipFill>
        <p:spPr bwMode="auto">
          <a:xfrm>
            <a:off x="4765675" y="5181600"/>
            <a:ext cx="1552575" cy="1552575"/>
          </a:xfrm>
          <a:prstGeom prst="rect">
            <a:avLst/>
          </a:prstGeom>
          <a:noFill/>
          <a:ln w="9525">
            <a:noFill/>
            <a:miter lim="800000"/>
            <a:headEnd/>
            <a:tailEnd/>
          </a:ln>
        </p:spPr>
      </p:pic>
      <p:pic>
        <p:nvPicPr>
          <p:cNvPr id="47111" name="Picture 7"/>
          <p:cNvPicPr>
            <a:picLocks noChangeAspect="1" noChangeArrowheads="1"/>
          </p:cNvPicPr>
          <p:nvPr/>
        </p:nvPicPr>
        <p:blipFill>
          <a:blip r:embed="rId7" cstate="print"/>
          <a:srcRect/>
          <a:stretch>
            <a:fillRect/>
          </a:stretch>
        </p:blipFill>
        <p:spPr bwMode="auto">
          <a:xfrm>
            <a:off x="6705600" y="5181600"/>
            <a:ext cx="1552575" cy="1552575"/>
          </a:xfrm>
          <a:prstGeom prst="rect">
            <a:avLst/>
          </a:prstGeom>
          <a:noFill/>
          <a:ln w="9525">
            <a:noFill/>
            <a:miter lim="800000"/>
            <a:headEnd/>
            <a:tailEnd/>
          </a:ln>
        </p:spPr>
      </p:pic>
      <p:sp>
        <p:nvSpPr>
          <p:cNvPr id="12" name="TextBox 11"/>
          <p:cNvSpPr txBox="1"/>
          <p:nvPr/>
        </p:nvSpPr>
        <p:spPr>
          <a:xfrm>
            <a:off x="5715000" y="304800"/>
            <a:ext cx="2452531" cy="584775"/>
          </a:xfrm>
          <a:prstGeom prst="rect">
            <a:avLst/>
          </a:prstGeom>
          <a:noFill/>
        </p:spPr>
        <p:txBody>
          <a:bodyPr wrap="none" rtlCol="0">
            <a:spAutoFit/>
          </a:bodyPr>
          <a:lstStyle/>
          <a:p>
            <a:pPr fontAlgn="auto">
              <a:spcBef>
                <a:spcPts val="0"/>
              </a:spcBef>
              <a:spcAft>
                <a:spcPts val="0"/>
              </a:spcAft>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Point lighting</a:t>
            </a:r>
          </a:p>
        </p:txBody>
      </p:sp>
      <p:sp>
        <p:nvSpPr>
          <p:cNvPr id="13" name="TextovéPole 12"/>
          <p:cNvSpPr txBox="1"/>
          <p:nvPr/>
        </p:nvSpPr>
        <p:spPr>
          <a:xfrm>
            <a:off x="0" y="6488668"/>
            <a:ext cx="1719189" cy="369332"/>
          </a:xfrm>
          <a:prstGeom prst="rect">
            <a:avLst/>
          </a:prstGeom>
          <a:noFill/>
        </p:spPr>
        <p:txBody>
          <a:bodyPr wrap="none" rtlCol="0">
            <a:spAutoFit/>
          </a:bodyPr>
          <a:lstStyle/>
          <a:p>
            <a:pPr fontAlgn="auto">
              <a:spcBef>
                <a:spcPts val="0"/>
              </a:spcBef>
              <a:spcAft>
                <a:spcPts val="0"/>
              </a:spcAft>
            </a:pPr>
            <a:r>
              <a:rPr lang="en-US" dirty="0">
                <a:solidFill>
                  <a:srgbClr val="FFFFFF"/>
                </a:solidFill>
                <a:latin typeface="Corbel"/>
              </a:rPr>
              <a:t>© Paul </a:t>
            </a:r>
            <a:r>
              <a:rPr lang="en-US" dirty="0" err="1">
                <a:solidFill>
                  <a:srgbClr val="FFFFFF"/>
                </a:solidFill>
                <a:latin typeface="Corbel"/>
              </a:rPr>
              <a:t>Debevec</a:t>
            </a:r>
            <a:endParaRPr lang="en-US" dirty="0">
              <a:solidFill>
                <a:srgbClr val="FFFFFF"/>
              </a:solidFill>
              <a:latin typeface="Corbe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solidFill>
                <a:srgbClr val="FFFFFF"/>
              </a:solidFill>
              <a:latin typeface="Arial" charset="0"/>
            </a:endParaRPr>
          </a:p>
        </p:txBody>
      </p:sp>
      <p:pic>
        <p:nvPicPr>
          <p:cNvPr id="48130" name="Picture 2"/>
          <p:cNvPicPr>
            <a:picLocks noChangeAspect="1" noChangeArrowheads="1"/>
          </p:cNvPicPr>
          <p:nvPr/>
        </p:nvPicPr>
        <p:blipFill>
          <a:blip r:embed="rId2" cstate="print"/>
          <a:srcRect/>
          <a:stretch>
            <a:fillRect/>
          </a:stretch>
        </p:blipFill>
        <p:spPr bwMode="auto">
          <a:xfrm>
            <a:off x="762000" y="228600"/>
            <a:ext cx="7620000" cy="4810125"/>
          </a:xfrm>
          <a:prstGeom prst="rect">
            <a:avLst/>
          </a:prstGeom>
          <a:noFill/>
          <a:ln w="6350">
            <a:solidFill>
              <a:schemeClr val="tx1"/>
            </a:solidFill>
            <a:miter lim="800000"/>
            <a:headEnd/>
            <a:tailEnd/>
          </a:ln>
        </p:spPr>
      </p:pic>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8</a:t>
            </a:fld>
            <a:endParaRPr lang="en-US" dirty="0">
              <a:solidFill>
                <a:srgbClr val="FFFFFF"/>
              </a:solidFill>
            </a:endParaRPr>
          </a:p>
        </p:txBody>
      </p:sp>
      <p:sp>
        <p:nvSpPr>
          <p:cNvPr id="12" name="TextBox 11"/>
          <p:cNvSpPr txBox="1"/>
          <p:nvPr/>
        </p:nvSpPr>
        <p:spPr>
          <a:xfrm>
            <a:off x="4648200" y="304800"/>
            <a:ext cx="3772186" cy="584775"/>
          </a:xfrm>
          <a:prstGeom prst="rect">
            <a:avLst/>
          </a:prstGeom>
          <a:noFill/>
        </p:spPr>
        <p:txBody>
          <a:bodyPr wrap="none" rtlCol="0">
            <a:spAutoFit/>
          </a:bodyPr>
          <a:lstStyle/>
          <a:p>
            <a:pPr fontAlgn="auto">
              <a:spcBef>
                <a:spcPts val="0"/>
              </a:spcBef>
              <a:spcAft>
                <a:spcPts val="0"/>
              </a:spcAft>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Image-based lighting</a:t>
            </a:r>
          </a:p>
        </p:txBody>
      </p:sp>
      <p:sp>
        <p:nvSpPr>
          <p:cNvPr id="14" name="Rectangle 13"/>
          <p:cNvSpPr/>
          <p:nvPr/>
        </p:nvSpPr>
        <p:spPr bwMode="auto">
          <a:xfrm>
            <a:off x="838200" y="5105400"/>
            <a:ext cx="1676400" cy="1676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solidFill>
                <a:srgbClr val="FFFFFF"/>
              </a:solidFill>
              <a:latin typeface="Arial" charset="0"/>
            </a:endParaRPr>
          </a:p>
        </p:txBody>
      </p:sp>
      <p:pic>
        <p:nvPicPr>
          <p:cNvPr id="15" name="Picture 4"/>
          <p:cNvPicPr>
            <a:picLocks noChangeAspect="1" noChangeArrowheads="1"/>
          </p:cNvPicPr>
          <p:nvPr/>
        </p:nvPicPr>
        <p:blipFill>
          <a:blip r:embed="rId3" cstate="print"/>
          <a:srcRect/>
          <a:stretch>
            <a:fillRect/>
          </a:stretch>
        </p:blipFill>
        <p:spPr bwMode="auto">
          <a:xfrm>
            <a:off x="885825" y="5181600"/>
            <a:ext cx="1552575" cy="1552575"/>
          </a:xfrm>
          <a:prstGeom prst="rect">
            <a:avLst/>
          </a:prstGeom>
          <a:noFill/>
          <a:ln w="9525">
            <a:noFill/>
            <a:miter lim="800000"/>
            <a:headEnd/>
            <a:tailEnd/>
          </a:ln>
        </p:spPr>
      </p:pic>
      <p:pic>
        <p:nvPicPr>
          <p:cNvPr id="16" name="Picture 5"/>
          <p:cNvPicPr>
            <a:picLocks noChangeAspect="1" noChangeArrowheads="1"/>
          </p:cNvPicPr>
          <p:nvPr/>
        </p:nvPicPr>
        <p:blipFill>
          <a:blip r:embed="rId4" cstate="print"/>
          <a:srcRect/>
          <a:stretch>
            <a:fillRect/>
          </a:stretch>
        </p:blipFill>
        <p:spPr bwMode="auto">
          <a:xfrm>
            <a:off x="2825750" y="5181600"/>
            <a:ext cx="1552575" cy="1552575"/>
          </a:xfrm>
          <a:prstGeom prst="rect">
            <a:avLst/>
          </a:prstGeom>
          <a:noFill/>
          <a:ln w="9525">
            <a:noFill/>
            <a:miter lim="800000"/>
            <a:headEnd/>
            <a:tailEnd/>
          </a:ln>
        </p:spPr>
      </p:pic>
      <p:pic>
        <p:nvPicPr>
          <p:cNvPr id="17" name="Picture 6"/>
          <p:cNvPicPr>
            <a:picLocks noChangeAspect="1" noChangeArrowheads="1"/>
          </p:cNvPicPr>
          <p:nvPr/>
        </p:nvPicPr>
        <p:blipFill>
          <a:blip r:embed="rId5" cstate="print"/>
          <a:srcRect/>
          <a:stretch>
            <a:fillRect/>
          </a:stretch>
        </p:blipFill>
        <p:spPr bwMode="auto">
          <a:xfrm>
            <a:off x="4765675" y="5181600"/>
            <a:ext cx="1552575" cy="1552575"/>
          </a:xfrm>
          <a:prstGeom prst="rect">
            <a:avLst/>
          </a:prstGeom>
          <a:noFill/>
          <a:ln w="9525">
            <a:noFill/>
            <a:miter lim="800000"/>
            <a:headEnd/>
            <a:tailEnd/>
          </a:ln>
        </p:spPr>
      </p:pic>
      <p:pic>
        <p:nvPicPr>
          <p:cNvPr id="18" name="Picture 7"/>
          <p:cNvPicPr>
            <a:picLocks noChangeAspect="1" noChangeArrowheads="1"/>
          </p:cNvPicPr>
          <p:nvPr/>
        </p:nvPicPr>
        <p:blipFill>
          <a:blip r:embed="rId6" cstate="print"/>
          <a:srcRect/>
          <a:stretch>
            <a:fillRect/>
          </a:stretch>
        </p:blipFill>
        <p:spPr bwMode="auto">
          <a:xfrm>
            <a:off x="6705600" y="5181600"/>
            <a:ext cx="1552575" cy="1552575"/>
          </a:xfrm>
          <a:prstGeom prst="rect">
            <a:avLst/>
          </a:prstGeom>
          <a:noFill/>
          <a:ln w="9525">
            <a:noFill/>
            <a:miter lim="800000"/>
            <a:headEnd/>
            <a:tailEnd/>
          </a:ln>
        </p:spPr>
      </p:pic>
      <p:sp>
        <p:nvSpPr>
          <p:cNvPr id="19" name="TextovéPole 18"/>
          <p:cNvSpPr txBox="1"/>
          <p:nvPr/>
        </p:nvSpPr>
        <p:spPr>
          <a:xfrm>
            <a:off x="0" y="6488668"/>
            <a:ext cx="1719189" cy="369332"/>
          </a:xfrm>
          <a:prstGeom prst="rect">
            <a:avLst/>
          </a:prstGeom>
          <a:noFill/>
        </p:spPr>
        <p:txBody>
          <a:bodyPr wrap="none" rtlCol="0">
            <a:spAutoFit/>
          </a:bodyPr>
          <a:lstStyle/>
          <a:p>
            <a:pPr fontAlgn="auto">
              <a:spcBef>
                <a:spcPts val="0"/>
              </a:spcBef>
              <a:spcAft>
                <a:spcPts val="0"/>
              </a:spcAft>
            </a:pPr>
            <a:r>
              <a:rPr lang="en-US" dirty="0">
                <a:solidFill>
                  <a:srgbClr val="FFFFFF"/>
                </a:solidFill>
                <a:latin typeface="Corbel"/>
              </a:rPr>
              <a:t>© Paul </a:t>
            </a:r>
            <a:r>
              <a:rPr lang="en-US" dirty="0" err="1">
                <a:solidFill>
                  <a:srgbClr val="FFFFFF"/>
                </a:solidFill>
                <a:latin typeface="Corbel"/>
              </a:rPr>
              <a:t>Debevec</a:t>
            </a:r>
            <a:endParaRPr lang="en-US" dirty="0">
              <a:solidFill>
                <a:srgbClr val="FFFFFF"/>
              </a:solidFill>
              <a:latin typeface="Corbe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04800" y="762000"/>
            <a:ext cx="8610600" cy="381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solidFill>
                <a:srgbClr val="FFFFFF"/>
              </a:solidFill>
              <a:latin typeface="Arial" charset="0"/>
            </a:endParaRPr>
          </a:p>
        </p:txBody>
      </p:sp>
      <p:sp>
        <p:nvSpPr>
          <p:cNvPr id="2" name="Content Placeholder 1"/>
          <p:cNvSpPr>
            <a:spLocks noGrp="1"/>
          </p:cNvSpPr>
          <p:nvPr>
            <p:ph idx="1"/>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436069EF-2218-4AB1-8D37-562BB864C219}" type="slidenum">
              <a:rPr lang="en-US" smtClean="0">
                <a:solidFill>
                  <a:srgbClr val="FFFFFF"/>
                </a:solidFill>
              </a:rPr>
              <a:pPr>
                <a:defRPr/>
              </a:pPr>
              <a:t>9</a:t>
            </a:fld>
            <a:endParaRPr lang="en-US" dirty="0">
              <a:solidFill>
                <a:srgbClr val="FFFFFF"/>
              </a:solidFill>
            </a:endParaRPr>
          </a:p>
        </p:txBody>
      </p:sp>
      <p:sp>
        <p:nvSpPr>
          <p:cNvPr id="14" name="Rectangle 13"/>
          <p:cNvSpPr/>
          <p:nvPr/>
        </p:nvSpPr>
        <p:spPr bwMode="auto">
          <a:xfrm>
            <a:off x="2743200" y="5105400"/>
            <a:ext cx="1676400" cy="1676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a:solidFill>
                <a:srgbClr val="FFFFFF"/>
              </a:solidFill>
              <a:latin typeface="Arial" charset="0"/>
            </a:endParaRPr>
          </a:p>
        </p:txBody>
      </p:sp>
      <p:pic>
        <p:nvPicPr>
          <p:cNvPr id="49154" name="Picture 2"/>
          <p:cNvPicPr>
            <a:picLocks noChangeAspect="1" noChangeArrowheads="1"/>
          </p:cNvPicPr>
          <p:nvPr/>
        </p:nvPicPr>
        <p:blipFill>
          <a:blip r:embed="rId2" cstate="print"/>
          <a:srcRect/>
          <a:stretch>
            <a:fillRect/>
          </a:stretch>
        </p:blipFill>
        <p:spPr bwMode="auto">
          <a:xfrm>
            <a:off x="762000" y="228600"/>
            <a:ext cx="7620000" cy="4810125"/>
          </a:xfrm>
          <a:prstGeom prst="rect">
            <a:avLst/>
          </a:prstGeom>
          <a:noFill/>
          <a:ln w="6350">
            <a:solidFill>
              <a:schemeClr val="tx1"/>
            </a:solidFill>
            <a:miter lim="800000"/>
            <a:headEnd/>
            <a:tailEnd/>
          </a:ln>
        </p:spPr>
      </p:pic>
      <p:sp>
        <p:nvSpPr>
          <p:cNvPr id="12" name="TextBox 11"/>
          <p:cNvSpPr txBox="1"/>
          <p:nvPr/>
        </p:nvSpPr>
        <p:spPr>
          <a:xfrm>
            <a:off x="4648200" y="304800"/>
            <a:ext cx="3772186" cy="584775"/>
          </a:xfrm>
          <a:prstGeom prst="rect">
            <a:avLst/>
          </a:prstGeom>
          <a:noFill/>
        </p:spPr>
        <p:txBody>
          <a:bodyPr wrap="none" rtlCol="0">
            <a:spAutoFit/>
          </a:bodyPr>
          <a:lstStyle/>
          <a:p>
            <a:pPr fontAlgn="auto">
              <a:spcBef>
                <a:spcPts val="0"/>
              </a:spcBef>
              <a:spcAft>
                <a:spcPts val="0"/>
              </a:spcAft>
            </a:pP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rbel"/>
              </a:rPr>
              <a:t>Image-based lighting</a:t>
            </a:r>
          </a:p>
        </p:txBody>
      </p:sp>
      <p:pic>
        <p:nvPicPr>
          <p:cNvPr id="13" name="Picture 4"/>
          <p:cNvPicPr>
            <a:picLocks noChangeAspect="1" noChangeArrowheads="1"/>
          </p:cNvPicPr>
          <p:nvPr/>
        </p:nvPicPr>
        <p:blipFill>
          <a:blip r:embed="rId3" cstate="print"/>
          <a:srcRect/>
          <a:stretch>
            <a:fillRect/>
          </a:stretch>
        </p:blipFill>
        <p:spPr bwMode="auto">
          <a:xfrm>
            <a:off x="885825" y="5181600"/>
            <a:ext cx="1552575" cy="1552575"/>
          </a:xfrm>
          <a:prstGeom prst="rect">
            <a:avLst/>
          </a:prstGeom>
          <a:noFill/>
          <a:ln w="9525">
            <a:noFill/>
            <a:miter lim="800000"/>
            <a:headEnd/>
            <a:tailEnd/>
          </a:ln>
        </p:spPr>
      </p:pic>
      <p:pic>
        <p:nvPicPr>
          <p:cNvPr id="15" name="Picture 5"/>
          <p:cNvPicPr>
            <a:picLocks noChangeAspect="1" noChangeArrowheads="1"/>
          </p:cNvPicPr>
          <p:nvPr/>
        </p:nvPicPr>
        <p:blipFill>
          <a:blip r:embed="rId4" cstate="print"/>
          <a:srcRect/>
          <a:stretch>
            <a:fillRect/>
          </a:stretch>
        </p:blipFill>
        <p:spPr bwMode="auto">
          <a:xfrm>
            <a:off x="2825750" y="5181600"/>
            <a:ext cx="1552575" cy="1552575"/>
          </a:xfrm>
          <a:prstGeom prst="rect">
            <a:avLst/>
          </a:prstGeom>
          <a:noFill/>
          <a:ln w="9525">
            <a:noFill/>
            <a:miter lim="800000"/>
            <a:headEnd/>
            <a:tailEnd/>
          </a:ln>
        </p:spPr>
      </p:pic>
      <p:pic>
        <p:nvPicPr>
          <p:cNvPr id="16" name="Picture 6"/>
          <p:cNvPicPr>
            <a:picLocks noChangeAspect="1" noChangeArrowheads="1"/>
          </p:cNvPicPr>
          <p:nvPr/>
        </p:nvPicPr>
        <p:blipFill>
          <a:blip r:embed="rId5" cstate="print"/>
          <a:srcRect/>
          <a:stretch>
            <a:fillRect/>
          </a:stretch>
        </p:blipFill>
        <p:spPr bwMode="auto">
          <a:xfrm>
            <a:off x="4765675" y="5181600"/>
            <a:ext cx="1552575" cy="1552575"/>
          </a:xfrm>
          <a:prstGeom prst="rect">
            <a:avLst/>
          </a:prstGeom>
          <a:noFill/>
          <a:ln w="9525">
            <a:noFill/>
            <a:miter lim="800000"/>
            <a:headEnd/>
            <a:tailEnd/>
          </a:ln>
        </p:spPr>
      </p:pic>
      <p:pic>
        <p:nvPicPr>
          <p:cNvPr id="17" name="Picture 7"/>
          <p:cNvPicPr>
            <a:picLocks noChangeAspect="1" noChangeArrowheads="1"/>
          </p:cNvPicPr>
          <p:nvPr/>
        </p:nvPicPr>
        <p:blipFill>
          <a:blip r:embed="rId6" cstate="print"/>
          <a:srcRect/>
          <a:stretch>
            <a:fillRect/>
          </a:stretch>
        </p:blipFill>
        <p:spPr bwMode="auto">
          <a:xfrm>
            <a:off x="6705600" y="5181600"/>
            <a:ext cx="1552575" cy="1552575"/>
          </a:xfrm>
          <a:prstGeom prst="rect">
            <a:avLst/>
          </a:prstGeom>
          <a:noFill/>
          <a:ln w="9525">
            <a:noFill/>
            <a:miter lim="800000"/>
            <a:headEnd/>
            <a:tailEnd/>
          </a:ln>
        </p:spPr>
      </p:pic>
      <p:sp>
        <p:nvSpPr>
          <p:cNvPr id="18" name="TextovéPole 17"/>
          <p:cNvSpPr txBox="1"/>
          <p:nvPr/>
        </p:nvSpPr>
        <p:spPr>
          <a:xfrm>
            <a:off x="0" y="6488668"/>
            <a:ext cx="1719189" cy="369332"/>
          </a:xfrm>
          <a:prstGeom prst="rect">
            <a:avLst/>
          </a:prstGeom>
          <a:noFill/>
        </p:spPr>
        <p:txBody>
          <a:bodyPr wrap="none" rtlCol="0">
            <a:spAutoFit/>
          </a:bodyPr>
          <a:lstStyle/>
          <a:p>
            <a:pPr fontAlgn="auto">
              <a:spcBef>
                <a:spcPts val="0"/>
              </a:spcBef>
              <a:spcAft>
                <a:spcPts val="0"/>
              </a:spcAft>
            </a:pPr>
            <a:r>
              <a:rPr lang="en-US" dirty="0">
                <a:solidFill>
                  <a:srgbClr val="FFFFFF"/>
                </a:solidFill>
                <a:latin typeface="Corbel"/>
              </a:rPr>
              <a:t>© Paul </a:t>
            </a:r>
            <a:r>
              <a:rPr lang="en-US" dirty="0" err="1">
                <a:solidFill>
                  <a:srgbClr val="FFFFFF"/>
                </a:solidFill>
                <a:latin typeface="Corbel"/>
              </a:rPr>
              <a:t>Debevec</a:t>
            </a:r>
            <a:endParaRPr lang="en-US" dirty="0">
              <a:solidFill>
                <a:srgbClr val="FFFFFF"/>
              </a:solidFill>
              <a:latin typeface="Corbel"/>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1.8"/>
</p:tagLst>
</file>

<file path=ppt/theme/theme1.xml><?xml version="1.0" encoding="utf-8"?>
<a:theme xmlns:a="http://schemas.openxmlformats.org/drawingml/2006/main" name="Hran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rany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Hrany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Hrany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Hrany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Hrany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Hrany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Hrany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4112</TotalTime>
  <Words>845</Words>
  <Application>Microsoft Office PowerPoint</Application>
  <PresentationFormat>Předvádění na obrazovce (4:3)</PresentationFormat>
  <Paragraphs>212</Paragraphs>
  <Slides>31</Slides>
  <Notes>4</Notes>
  <HiddenSlides>0</HiddenSlides>
  <MMClips>0</MMClips>
  <ScaleCrop>false</ScaleCrop>
  <HeadingPairs>
    <vt:vector size="6" baseType="variant">
      <vt:variant>
        <vt:lpstr>Motiv</vt:lpstr>
      </vt:variant>
      <vt:variant>
        <vt:i4>2</vt:i4>
      </vt:variant>
      <vt:variant>
        <vt:lpstr>Vložené servery OLE</vt:lpstr>
      </vt:variant>
      <vt:variant>
        <vt:i4>2</vt:i4>
      </vt:variant>
      <vt:variant>
        <vt:lpstr>Nadpisy snímků</vt:lpstr>
      </vt:variant>
      <vt:variant>
        <vt:i4>31</vt:i4>
      </vt:variant>
    </vt:vector>
  </HeadingPairs>
  <TitlesOfParts>
    <vt:vector size="35" baseType="lpstr">
      <vt:lpstr>Hrany</vt:lpstr>
      <vt:lpstr>Default Design</vt:lpstr>
      <vt:lpstr>Equation</vt:lpstr>
      <vt:lpstr>Rovnice</vt:lpstr>
      <vt:lpstr>Rendering with Environment Maps</vt:lpstr>
      <vt:lpstr>Acknowledgement</vt:lpstr>
      <vt:lpstr>Goal</vt:lpstr>
      <vt:lpstr>Environment mapping (a.k.a. image-based lighting)</vt:lpstr>
      <vt:lpstr>Assumptions</vt:lpstr>
      <vt:lpstr>Image-based lighting</vt:lpstr>
      <vt:lpstr>Point Light Source</vt:lpstr>
      <vt:lpstr>Snímek 8</vt:lpstr>
      <vt:lpstr>Snímek 9</vt:lpstr>
      <vt:lpstr>Snímek 10</vt:lpstr>
      <vt:lpstr>Snímek 11</vt:lpstr>
      <vt:lpstr>Snímek 12</vt:lpstr>
      <vt:lpstr>Sampling strategies</vt:lpstr>
      <vt:lpstr>Real-time rendering</vt:lpstr>
      <vt:lpstr>Reflection Maps</vt:lpstr>
      <vt:lpstr>Reflection Maps</vt:lpstr>
      <vt:lpstr>SH-based Irradiance Env. Maps</vt:lpstr>
      <vt:lpstr>Analytic Irradiance Formula</vt:lpstr>
      <vt:lpstr>9 Parameter Approximation</vt:lpstr>
      <vt:lpstr>9 Parameter Approximation</vt:lpstr>
      <vt:lpstr>9 Parameter Approximation</vt:lpstr>
      <vt:lpstr>Real-Time Rendering</vt:lpstr>
      <vt:lpstr>SH-based Irradiance Env. Maps</vt:lpstr>
      <vt:lpstr>Snímek 24</vt:lpstr>
      <vt:lpstr>SH-based Arbitrary BRDF Shading 1</vt:lpstr>
      <vt:lpstr>SH-based Arbitrary BRDF Shading 2</vt:lpstr>
      <vt:lpstr>SH-based Arbitrary BRDF Shading 3</vt:lpstr>
      <vt:lpstr>SH-based Arbitrary BRDF Shading 4</vt:lpstr>
      <vt:lpstr>SH-based Arbitrary BRDF Shading 5</vt:lpstr>
      <vt:lpstr>Snímek 30</vt:lpstr>
      <vt:lpstr>Environment Map Summary</vt:lpstr>
    </vt:vector>
  </TitlesOfParts>
  <Company>CTU Prague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NPGR031 - Environment map rendering</dc:title>
  <dc:creator>Jaroslav Křivánek</dc:creator>
  <cp:lastModifiedBy>jarda</cp:lastModifiedBy>
  <cp:revision>2579</cp:revision>
  <dcterms:created xsi:type="dcterms:W3CDTF">2006-11-17T09:10:54Z</dcterms:created>
  <dcterms:modified xsi:type="dcterms:W3CDTF">2012-05-10T17:14:01Z</dcterms:modified>
</cp:coreProperties>
</file>